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33"/>
  </p:notesMasterIdLst>
  <p:handoutMasterIdLst>
    <p:handoutMasterId r:id="rId34"/>
  </p:handoutMasterIdLst>
  <p:sldIdLst>
    <p:sldId id="256" r:id="rId2"/>
    <p:sldId id="260" r:id="rId3"/>
    <p:sldId id="261" r:id="rId4"/>
    <p:sldId id="285" r:id="rId5"/>
    <p:sldId id="310" r:id="rId6"/>
    <p:sldId id="312" r:id="rId7"/>
    <p:sldId id="313" r:id="rId8"/>
    <p:sldId id="282" r:id="rId9"/>
    <p:sldId id="289" r:id="rId10"/>
    <p:sldId id="288" r:id="rId11"/>
    <p:sldId id="290" r:id="rId12"/>
    <p:sldId id="283" r:id="rId13"/>
    <p:sldId id="291" r:id="rId14"/>
    <p:sldId id="303" r:id="rId15"/>
    <p:sldId id="304" r:id="rId16"/>
    <p:sldId id="311" r:id="rId17"/>
    <p:sldId id="262" r:id="rId18"/>
    <p:sldId id="307" r:id="rId19"/>
    <p:sldId id="294" r:id="rId20"/>
    <p:sldId id="305" r:id="rId21"/>
    <p:sldId id="292" r:id="rId22"/>
    <p:sldId id="306" r:id="rId23"/>
    <p:sldId id="295" r:id="rId24"/>
    <p:sldId id="293" r:id="rId25"/>
    <p:sldId id="308" r:id="rId26"/>
    <p:sldId id="298" r:id="rId27"/>
    <p:sldId id="296" r:id="rId28"/>
    <p:sldId id="301" r:id="rId29"/>
    <p:sldId id="300" r:id="rId30"/>
    <p:sldId id="302" r:id="rId31"/>
    <p:sldId id="309" r:id="rId32"/>
  </p:sldIdLst>
  <p:sldSz cx="9144000" cy="6858000" type="screen4x3"/>
  <p:notesSz cx="6797675" cy="99266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0308"/>
    <a:srgbClr val="0000FF"/>
    <a:srgbClr val="144AEB"/>
    <a:srgbClr val="F0F0EE"/>
    <a:srgbClr val="FF0066"/>
    <a:srgbClr val="FFFE02"/>
    <a:srgbClr val="6612B2"/>
    <a:srgbClr val="A758EE"/>
    <a:srgbClr val="C1C1C1"/>
    <a:srgbClr val="0DAF0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206E7D8-19CA-1743-AC02-24D49D887446}" v="105" dt="2019-03-20T14:06:11.58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7850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115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5/10/relationships/revisionInfo" Target="revisionInfo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831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831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9AF9C2-E781-415F-AD58-ECBA12D10A34}" type="datetimeFigureOut">
              <a:rPr lang="ko-KR" altLang="en-US" smtClean="0"/>
              <a:t>2019-03-26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28323"/>
            <a:ext cx="2946400" cy="49831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49688" y="9428323"/>
            <a:ext cx="2946400" cy="49831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4769A4-463D-4806-B8F3-2A520418AB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4752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4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694B03-ACCE-4F3B-8CA1-4A1F2158852F}" type="datetimeFigureOut">
              <a:rPr lang="ko-KR" altLang="en-US" smtClean="0"/>
              <a:t>2019-03-26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65225" y="1241425"/>
            <a:ext cx="44672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1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4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194EA2-04A5-451B-9A5D-344C9D8AFF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9507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DAD7C-7ECF-48EA-AF04-5E4B11BBE3FA}" type="datetime1">
              <a:rPr lang="ko-KR" altLang="en-US" smtClean="0"/>
              <a:t>2019-03-26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87168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2FDC5-20BE-4068-9231-65BE560A8AAA}" type="datetime1">
              <a:rPr lang="ko-KR" altLang="en-US" smtClean="0"/>
              <a:t>2019-03-26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04882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BAF35D-F588-4ECC-9A0F-05C2E4794B9E}" type="datetime1">
              <a:rPr lang="ko-KR" altLang="en-US" smtClean="0"/>
              <a:t>2019-03-26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5500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j-ea"/>
                <a:ea typeface="+mj-ea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+mn-ea"/>
                <a:ea typeface="+mn-ea"/>
              </a:defRPr>
            </a:lvl1pPr>
            <a:lvl2pPr>
              <a:defRPr>
                <a:latin typeface="+mn-ea"/>
                <a:ea typeface="+mn-ea"/>
              </a:defRPr>
            </a:lvl2pPr>
            <a:lvl3pPr>
              <a:defRPr>
                <a:latin typeface="+mn-ea"/>
                <a:ea typeface="+mn-ea"/>
              </a:defRPr>
            </a:lvl3pPr>
            <a:lvl4pPr>
              <a:defRPr>
                <a:latin typeface="+mn-ea"/>
                <a:ea typeface="+mn-ea"/>
              </a:defRPr>
            </a:lvl4pPr>
            <a:lvl5pPr>
              <a:defRPr>
                <a:latin typeface="+mn-ea"/>
                <a:ea typeface="+mn-ea"/>
              </a:defRPr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38F9B-9D56-4B6A-B849-ABFC9D9CD529}" type="datetime1">
              <a:rPr lang="ko-KR" altLang="en-US" smtClean="0"/>
              <a:t>2019-03-26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0861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FBD68-9FA8-4224-A45F-2122F2D5B1DA}" type="datetime1">
              <a:rPr lang="ko-KR" altLang="en-US" smtClean="0"/>
              <a:t>2019-03-26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49468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0C821E-2046-4B9B-A770-D71373F53EFC}" type="datetime1">
              <a:rPr lang="ko-KR" altLang="en-US" smtClean="0"/>
              <a:t>2019-03-26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94421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54263-25BA-4719-A9FF-4F211D3464C7}" type="datetime1">
              <a:rPr lang="ko-KR" altLang="en-US" smtClean="0"/>
              <a:t>2019-03-26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77187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2A525-C018-42B8-975E-961CB956D9F9}" type="datetime1">
              <a:rPr lang="ko-KR" altLang="en-US" smtClean="0"/>
              <a:t>2019-03-26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02636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4C0F5-06ED-4044-A30B-00BDE88DFCB8}" type="datetime1">
              <a:rPr lang="ko-KR" altLang="en-US" smtClean="0"/>
              <a:t>2019-03-26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13020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39165-C6EB-4106-AF8F-0C931B393587}" type="datetime1">
              <a:rPr lang="ko-KR" altLang="en-US" smtClean="0"/>
              <a:t>2019-03-26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85422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29D98-5CAB-4515-AF38-F236B86C4C7D}" type="datetime1">
              <a:rPr lang="ko-KR" altLang="en-US" smtClean="0"/>
              <a:t>2019-03-26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75516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A12B1B-EA43-4C07-8238-6B2CF1392F6B}" type="datetime1">
              <a:rPr lang="ko-KR" altLang="en-US" smtClean="0"/>
              <a:t>2019-03-26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04754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jpg"/><Relationship Id="rId4" Type="http://schemas.openxmlformats.org/officeDocument/2006/relationships/image" Target="../media/image30.jp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err="1" smtClean="0"/>
              <a:t>사물인터넷</a:t>
            </a:r>
            <a:r>
              <a:rPr lang="en-US" altLang="ko-KR" dirty="0">
                <a:latin typeface="+mj-ea"/>
              </a:rPr>
              <a:t>(IoT)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프로그래밍 기초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999780" y="4079875"/>
            <a:ext cx="7660341" cy="1655762"/>
          </a:xfrm>
        </p:spPr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스위치</a:t>
            </a:r>
            <a:r>
              <a:rPr lang="en-US" altLang="ko-KR" dirty="0"/>
              <a:t>(</a:t>
            </a:r>
            <a:r>
              <a:rPr lang="ko-KR" altLang="en-US" dirty="0"/>
              <a:t>푸시 버튼</a:t>
            </a:r>
            <a:r>
              <a:rPr lang="en-US" altLang="ko-KR" dirty="0"/>
              <a:t>)</a:t>
            </a:r>
            <a:r>
              <a:rPr lang="ko-KR" altLang="en-US" dirty="0"/>
              <a:t> 사용하기</a:t>
            </a:r>
          </a:p>
        </p:txBody>
      </p:sp>
    </p:spTree>
    <p:extLst>
      <p:ext uri="{BB962C8B-B14F-4D97-AF65-F5344CB8AC3E}">
        <p14:creationId xmlns:p14="http://schemas.microsoft.com/office/powerpoint/2010/main" val="3978678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내용 개체 틀 2"/>
          <p:cNvSpPr txBox="1">
            <a:spLocks/>
          </p:cNvSpPr>
          <p:nvPr/>
        </p:nvSpPr>
        <p:spPr>
          <a:xfrm>
            <a:off x="401541" y="304000"/>
            <a:ext cx="8239125" cy="13335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5V(1: HIGH) </a:t>
            </a:r>
            <a:r>
              <a:rPr lang="ko-KR" altLang="en-US" dirty="0"/>
              <a:t>읽기 </a:t>
            </a:r>
            <a:endParaRPr lang="en-US" altLang="ko-KR" dirty="0"/>
          </a:p>
          <a:p>
            <a:pPr lvl="1"/>
            <a:r>
              <a:rPr lang="en-US" altLang="ko-KR" dirty="0" err="1"/>
              <a:t>pinMode</a:t>
            </a:r>
            <a:r>
              <a:rPr lang="en-US" altLang="ko-KR" dirty="0"/>
              <a:t>(7, INPUT), </a:t>
            </a:r>
          </a:p>
          <a:p>
            <a:pPr lvl="1"/>
            <a:r>
              <a:rPr lang="en-US" altLang="ko-KR" dirty="0" err="1"/>
              <a:t>digitalRead</a:t>
            </a:r>
            <a:r>
              <a:rPr lang="en-US" altLang="ko-KR" dirty="0"/>
              <a:t>(7)</a:t>
            </a:r>
          </a:p>
          <a:p>
            <a:pPr lvl="1"/>
            <a:endParaRPr lang="ko-KR" altLang="en-US" dirty="0"/>
          </a:p>
        </p:txBody>
      </p:sp>
      <p:pic>
        <p:nvPicPr>
          <p:cNvPr id="3" name="그림 2" descr="전자기기, 회로이(가) 표시된 사진&#10;&#10;자동 생성된 설명">
            <a:extLst>
              <a:ext uri="{FF2B5EF4-FFF2-40B4-BE49-F238E27FC236}">
                <a16:creationId xmlns:a16="http://schemas.microsoft.com/office/drawing/2014/main" id="{BD1E7784-0FC5-4241-BC94-8AE6CE466EE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229" r="-393" b="721"/>
          <a:stretch/>
        </p:blipFill>
        <p:spPr>
          <a:xfrm>
            <a:off x="1473771" y="1781549"/>
            <a:ext cx="5487861" cy="4486656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3693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2"/>
          <p:cNvSpPr txBox="1">
            <a:spLocks/>
          </p:cNvSpPr>
          <p:nvPr/>
        </p:nvSpPr>
        <p:spPr>
          <a:xfrm>
            <a:off x="-205971" y="391682"/>
            <a:ext cx="8239125" cy="92739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ko-KR" altLang="en-US" dirty="0"/>
              <a:t>스케치</a:t>
            </a:r>
            <a:r>
              <a:rPr lang="en-US" altLang="ko-KR" dirty="0"/>
              <a:t>, </a:t>
            </a:r>
            <a:r>
              <a:rPr lang="ko-KR" altLang="en-US" dirty="0"/>
              <a:t>시리얼 모니터 확인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677" b="56115"/>
          <a:stretch/>
        </p:blipFill>
        <p:spPr>
          <a:xfrm>
            <a:off x="484805" y="1174695"/>
            <a:ext cx="8182779" cy="5136728"/>
          </a:xfrm>
          <a:prstGeom prst="rect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4543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2"/>
          <p:cNvSpPr txBox="1">
            <a:spLocks/>
          </p:cNvSpPr>
          <p:nvPr/>
        </p:nvSpPr>
        <p:spPr>
          <a:xfrm>
            <a:off x="82128" y="1130212"/>
            <a:ext cx="8239125" cy="131812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</a:pPr>
            <a:r>
              <a:rPr lang="ko-KR" altLang="en-US" dirty="0"/>
              <a:t>불완전한 회로 연결</a:t>
            </a:r>
            <a:r>
              <a:rPr lang="en-US" altLang="ko-KR" dirty="0"/>
              <a:t>, </a:t>
            </a:r>
            <a:r>
              <a:rPr lang="ko-KR" altLang="en-US" dirty="0"/>
              <a:t>주변의 자기장 등 영향으로 불규칙한 신호</a:t>
            </a:r>
            <a:r>
              <a:rPr lang="en-US" altLang="ko-KR" dirty="0"/>
              <a:t>(</a:t>
            </a:r>
            <a:r>
              <a:rPr lang="ko-KR" altLang="en-US" dirty="0" err="1"/>
              <a:t>노이즈</a:t>
            </a:r>
            <a:r>
              <a:rPr lang="en-US" altLang="ko-KR" dirty="0"/>
              <a:t>) </a:t>
            </a:r>
            <a:r>
              <a:rPr lang="ko-KR" altLang="en-US" dirty="0"/>
              <a:t>발생 </a:t>
            </a:r>
            <a:endParaRPr lang="en-US" altLang="ko-KR" dirty="0"/>
          </a:p>
          <a:p>
            <a:pPr lvl="1">
              <a:lnSpc>
                <a:spcPct val="100000"/>
              </a:lnSpc>
            </a:pPr>
            <a:r>
              <a:rPr lang="en-US" altLang="ko-KR" dirty="0"/>
              <a:t>7</a:t>
            </a:r>
            <a:r>
              <a:rPr lang="ko-KR" altLang="en-US" dirty="0"/>
              <a:t>번 핀 </a:t>
            </a:r>
            <a:r>
              <a:rPr lang="en-US" altLang="ko-KR" dirty="0"/>
              <a:t>: </a:t>
            </a:r>
            <a:r>
              <a:rPr lang="en-US" altLang="ko-KR" dirty="0" err="1"/>
              <a:t>digitalRead</a:t>
            </a:r>
            <a:r>
              <a:rPr lang="en-US" altLang="ko-KR" dirty="0"/>
              <a:t>(7)</a:t>
            </a:r>
            <a:endParaRPr lang="ko-KR" altLang="en-US" dirty="0"/>
          </a:p>
          <a:p>
            <a:pPr lvl="1"/>
            <a:endParaRPr lang="en-US" altLang="ko-KR" dirty="0"/>
          </a:p>
        </p:txBody>
      </p:sp>
      <p:sp>
        <p:nvSpPr>
          <p:cNvPr id="9" name="제목 1"/>
          <p:cNvSpPr txBox="1">
            <a:spLocks/>
          </p:cNvSpPr>
          <p:nvPr/>
        </p:nvSpPr>
        <p:spPr>
          <a:xfrm>
            <a:off x="628650" y="365127"/>
            <a:ext cx="8237444" cy="89889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err="1"/>
              <a:t>플로팅</a:t>
            </a:r>
            <a:r>
              <a:rPr lang="en-US" altLang="ko-KR" dirty="0"/>
              <a:t>(floating) </a:t>
            </a:r>
            <a:r>
              <a:rPr lang="ko-KR" altLang="en-US" dirty="0"/>
              <a:t>현상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1129207" y="2592712"/>
            <a:ext cx="7042693" cy="3237447"/>
            <a:chOff x="1129207" y="2592712"/>
            <a:chExt cx="7042693" cy="3237447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9207" y="2592712"/>
              <a:ext cx="7042693" cy="3237447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6696433" y="3267551"/>
              <a:ext cx="30250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/>
                <a:t>7</a:t>
              </a:r>
              <a:endParaRPr lang="ko-KR" altLang="en-US" sz="2800" b="1" dirty="0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57A5A19C-5FB8-824C-AC41-DBE7A5E58E80}"/>
              </a:ext>
            </a:extLst>
          </p:cNvPr>
          <p:cNvSpPr txBox="1"/>
          <p:nvPr/>
        </p:nvSpPr>
        <p:spPr>
          <a:xfrm>
            <a:off x="6460484" y="4256467"/>
            <a:ext cx="2405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dirty="0" smtClean="0">
                <a:solidFill>
                  <a:srgbClr val="0000FF"/>
                </a:solidFill>
              </a:rPr>
              <a:t>회로의 전압을 읽어 냄</a:t>
            </a:r>
            <a:endParaRPr kumimoji="1" lang="en-US" altLang="ko-KR" b="1" dirty="0">
              <a:solidFill>
                <a:srgbClr val="0000FF"/>
              </a:solidFill>
            </a:endParaRPr>
          </a:p>
        </p:txBody>
      </p:sp>
      <p:cxnSp>
        <p:nvCxnSpPr>
          <p:cNvPr id="6" name="직선 화살표 연결선 5"/>
          <p:cNvCxnSpPr/>
          <p:nvPr/>
        </p:nvCxnSpPr>
        <p:spPr>
          <a:xfrm flipH="1" flipV="1">
            <a:off x="7324165" y="3900695"/>
            <a:ext cx="89647" cy="310740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6551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57A5A19C-5FB8-824C-AC41-DBE7A5E58E80}"/>
              </a:ext>
            </a:extLst>
          </p:cNvPr>
          <p:cNvSpPr txBox="1"/>
          <p:nvPr/>
        </p:nvSpPr>
        <p:spPr>
          <a:xfrm>
            <a:off x="4766154" y="613588"/>
            <a:ext cx="429642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버튼 </a:t>
            </a:r>
            <a:r>
              <a:rPr kumimoji="1" lang="en-US" altLang="ko-KR" dirty="0"/>
              <a:t>OFF : </a:t>
            </a:r>
            <a:r>
              <a:rPr kumimoji="1" lang="ko-KR" altLang="en-US" dirty="0" err="1"/>
              <a:t>플로팅</a:t>
            </a:r>
            <a:r>
              <a:rPr kumimoji="1" lang="ko-KR" altLang="en-US" dirty="0"/>
              <a:t> 현상 발생 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 불규칙한 신호</a:t>
            </a:r>
            <a:r>
              <a:rPr kumimoji="1" lang="en-US" altLang="ko-KR" dirty="0"/>
              <a:t> </a:t>
            </a:r>
            <a:r>
              <a:rPr kumimoji="1" lang="en-US" altLang="ko-KR" dirty="0">
                <a:solidFill>
                  <a:srgbClr val="FF0000"/>
                </a:solidFill>
              </a:rPr>
              <a:t>0(LOW), 1(LOW)</a:t>
            </a:r>
            <a:r>
              <a:rPr kumimoji="1" lang="ko-KR" altLang="en-US" dirty="0">
                <a:solidFill>
                  <a:srgbClr val="FF0000"/>
                </a:solidFill>
              </a:rPr>
              <a:t> </a:t>
            </a:r>
            <a:endParaRPr kumimoji="1" lang="en-US" altLang="ko-KR" dirty="0">
              <a:solidFill>
                <a:srgbClr val="FF0000"/>
              </a:solidFill>
            </a:endParaRPr>
          </a:p>
          <a:p>
            <a:r>
              <a:rPr kumimoji="1" lang="ko-KR" altLang="en-US" dirty="0"/>
              <a:t>   </a:t>
            </a:r>
            <a:r>
              <a:rPr kumimoji="1" lang="en-US" altLang="ko-KR" dirty="0">
                <a:solidFill>
                  <a:srgbClr val="FF0000"/>
                </a:solidFill>
              </a:rPr>
              <a:t>0</a:t>
            </a:r>
          </a:p>
          <a:p>
            <a:r>
              <a:rPr kumimoji="1" lang="ko-KR" altLang="en-US" dirty="0">
                <a:solidFill>
                  <a:srgbClr val="FF0000"/>
                </a:solidFill>
              </a:rPr>
              <a:t>   </a:t>
            </a:r>
            <a:r>
              <a:rPr kumimoji="1" lang="en-US" altLang="ko-KR" dirty="0">
                <a:solidFill>
                  <a:srgbClr val="FF0000"/>
                </a:solidFill>
              </a:rPr>
              <a:t>0</a:t>
            </a:r>
          </a:p>
          <a:p>
            <a:r>
              <a:rPr kumimoji="1" lang="ko-KR" altLang="en-US" dirty="0">
                <a:solidFill>
                  <a:srgbClr val="FF0000"/>
                </a:solidFill>
              </a:rPr>
              <a:t>   </a:t>
            </a:r>
            <a:r>
              <a:rPr kumimoji="1" lang="en-US" altLang="ko-KR" dirty="0">
                <a:solidFill>
                  <a:srgbClr val="FF0000"/>
                </a:solidFill>
              </a:rPr>
              <a:t>1</a:t>
            </a:r>
          </a:p>
          <a:p>
            <a:r>
              <a:rPr kumimoji="1" lang="ko-KR" altLang="en-US" dirty="0">
                <a:solidFill>
                  <a:srgbClr val="FF0000"/>
                </a:solidFill>
              </a:rPr>
              <a:t>   </a:t>
            </a:r>
            <a:r>
              <a:rPr kumimoji="1" lang="en-US" altLang="ko-KR" dirty="0">
                <a:solidFill>
                  <a:srgbClr val="FF0000"/>
                </a:solidFill>
              </a:rPr>
              <a:t>0</a:t>
            </a:r>
          </a:p>
          <a:p>
            <a:r>
              <a:rPr kumimoji="1" lang="ko-KR" altLang="en-US" dirty="0">
                <a:solidFill>
                  <a:srgbClr val="FF0000"/>
                </a:solidFill>
              </a:rPr>
              <a:t>   </a:t>
            </a:r>
            <a:r>
              <a:rPr kumimoji="1" lang="en-US" altLang="ko-KR" dirty="0">
                <a:solidFill>
                  <a:srgbClr val="FF0000"/>
                </a:solidFill>
              </a:rPr>
              <a:t>1</a:t>
            </a:r>
          </a:p>
          <a:p>
            <a:r>
              <a:rPr kumimoji="1" lang="ko-KR" altLang="en-US" dirty="0">
                <a:solidFill>
                  <a:srgbClr val="FF0000"/>
                </a:solidFill>
              </a:rPr>
              <a:t>   </a:t>
            </a:r>
            <a:r>
              <a:rPr kumimoji="1" lang="en-US" altLang="ko-KR" dirty="0">
                <a:solidFill>
                  <a:srgbClr val="FF0000"/>
                </a:solidFill>
              </a:rPr>
              <a:t>1</a:t>
            </a:r>
          </a:p>
          <a:p>
            <a:r>
              <a:rPr kumimoji="1" lang="ko-KR" altLang="en-US" dirty="0">
                <a:solidFill>
                  <a:srgbClr val="FF0000"/>
                </a:solidFill>
              </a:rPr>
              <a:t>   </a:t>
            </a:r>
            <a:r>
              <a:rPr kumimoji="1" lang="en-US" altLang="ko-KR" dirty="0">
                <a:solidFill>
                  <a:srgbClr val="FF0000"/>
                </a:solidFill>
              </a:rPr>
              <a:t>0</a:t>
            </a:r>
          </a:p>
          <a:p>
            <a:r>
              <a:rPr kumimoji="1" lang="ko-KR" altLang="en-US" dirty="0">
                <a:solidFill>
                  <a:srgbClr val="FF0000"/>
                </a:solidFill>
              </a:rPr>
              <a:t>    </a:t>
            </a:r>
            <a:r>
              <a:rPr kumimoji="1" lang="en-US" altLang="ko-KR" dirty="0">
                <a:solidFill>
                  <a:srgbClr val="FF0000"/>
                </a:solidFill>
              </a:rPr>
              <a:t>.</a:t>
            </a:r>
          </a:p>
          <a:p>
            <a:r>
              <a:rPr kumimoji="1" lang="en-US" altLang="ko-KR" dirty="0">
                <a:solidFill>
                  <a:srgbClr val="FF0000"/>
                </a:solidFill>
              </a:rPr>
              <a:t>    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1EAA06D-51A7-2047-A052-5E1468DC686B}"/>
              </a:ext>
            </a:extLst>
          </p:cNvPr>
          <p:cNvSpPr txBox="1"/>
          <p:nvPr/>
        </p:nvSpPr>
        <p:spPr>
          <a:xfrm>
            <a:off x="4766154" y="3778238"/>
            <a:ext cx="408348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버튼 </a:t>
            </a:r>
            <a:r>
              <a:rPr kumimoji="1" lang="en-US" altLang="ko-KR" dirty="0"/>
              <a:t>ON : 5V(HIGH) </a:t>
            </a:r>
          </a:p>
          <a:p>
            <a:r>
              <a:rPr kumimoji="1" lang="ko-KR" altLang="en-US" dirty="0"/>
              <a:t>   </a:t>
            </a:r>
            <a:r>
              <a:rPr kumimoji="1" lang="en-US" altLang="ko-KR" dirty="0"/>
              <a:t>1</a:t>
            </a:r>
          </a:p>
          <a:p>
            <a:r>
              <a:rPr kumimoji="1" lang="ko-KR" altLang="en-US" dirty="0"/>
              <a:t>   </a:t>
            </a:r>
            <a:r>
              <a:rPr kumimoji="1" lang="en-US" altLang="ko-KR" dirty="0"/>
              <a:t>1</a:t>
            </a:r>
          </a:p>
          <a:p>
            <a:r>
              <a:rPr kumimoji="1" lang="ko-KR" altLang="en-US" dirty="0"/>
              <a:t>   </a:t>
            </a:r>
            <a:r>
              <a:rPr kumimoji="1" lang="en-US" altLang="ko-KR" dirty="0"/>
              <a:t>1</a:t>
            </a:r>
          </a:p>
          <a:p>
            <a:r>
              <a:rPr kumimoji="1" lang="ko-KR" altLang="en-US" dirty="0"/>
              <a:t>   </a:t>
            </a:r>
            <a:r>
              <a:rPr kumimoji="1" lang="en-US" altLang="ko-KR" dirty="0"/>
              <a:t>1</a:t>
            </a:r>
          </a:p>
          <a:p>
            <a:r>
              <a:rPr kumimoji="1" lang="ko-KR" altLang="en-US" dirty="0"/>
              <a:t>   </a:t>
            </a:r>
            <a:r>
              <a:rPr kumimoji="1" lang="en-US" altLang="ko-KR" dirty="0"/>
              <a:t>1</a:t>
            </a:r>
          </a:p>
          <a:p>
            <a:r>
              <a:rPr kumimoji="1" lang="ko-KR" altLang="en-US" dirty="0"/>
              <a:t>   </a:t>
            </a:r>
            <a:r>
              <a:rPr kumimoji="1" lang="en-US" altLang="ko-KR" dirty="0"/>
              <a:t>1</a:t>
            </a:r>
          </a:p>
          <a:p>
            <a:r>
              <a:rPr kumimoji="1" lang="ko-KR" altLang="en-US" dirty="0"/>
              <a:t>   </a:t>
            </a:r>
            <a:r>
              <a:rPr kumimoji="1" lang="en-US" altLang="ko-KR" dirty="0"/>
              <a:t>1</a:t>
            </a:r>
          </a:p>
          <a:p>
            <a:r>
              <a:rPr kumimoji="1" lang="en-US" altLang="ko-KR" dirty="0"/>
              <a:t>    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24741" y="6319457"/>
            <a:ext cx="6536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* 만약 스위치가 </a:t>
            </a:r>
            <a:r>
              <a:rPr lang="en-US" altLang="ko-KR" dirty="0"/>
              <a:t>GND</a:t>
            </a:r>
            <a:r>
              <a:rPr lang="ko-KR" altLang="en-US" dirty="0"/>
              <a:t>에 연결하면 버튼을 누른 경우 </a:t>
            </a:r>
            <a:r>
              <a:rPr lang="en-US" altLang="ko-KR" dirty="0"/>
              <a:t>0(LOW) </a:t>
            </a:r>
            <a:r>
              <a:rPr lang="ko-KR" altLang="en-US" dirty="0"/>
              <a:t>읽음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33961" y="214905"/>
            <a:ext cx="50577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/>
              <a:t>시리얼 모니터로 </a:t>
            </a:r>
            <a:r>
              <a:rPr lang="ko-KR" altLang="en-US" sz="2400" dirty="0" err="1"/>
              <a:t>플로팅</a:t>
            </a:r>
            <a:r>
              <a:rPr lang="ko-KR" altLang="en-US" sz="2400" dirty="0"/>
              <a:t> 현상 확인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3DCA0AF-C89A-D64E-818B-527B301A256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43" b="1484"/>
          <a:stretch/>
        </p:blipFill>
        <p:spPr>
          <a:xfrm>
            <a:off x="624741" y="856029"/>
            <a:ext cx="3496646" cy="5145942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4668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2"/>
          <p:cNvSpPr txBox="1">
            <a:spLocks/>
          </p:cNvSpPr>
          <p:nvPr/>
        </p:nvSpPr>
        <p:spPr>
          <a:xfrm>
            <a:off x="121177" y="710989"/>
            <a:ext cx="8239125" cy="131812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ko-KR" altLang="en-US" dirty="0"/>
              <a:t>디지털 입력</a:t>
            </a:r>
            <a:r>
              <a:rPr lang="en-US" altLang="ko-KR" dirty="0"/>
              <a:t>(</a:t>
            </a:r>
            <a:r>
              <a:rPr lang="en-US" altLang="ko-KR" dirty="0" err="1"/>
              <a:t>digitalRead</a:t>
            </a:r>
            <a:r>
              <a:rPr lang="en-US" altLang="ko-KR" dirty="0"/>
              <a:t>) </a:t>
            </a:r>
            <a:r>
              <a:rPr lang="ko-KR" altLang="en-US" dirty="0"/>
              <a:t>값은</a:t>
            </a:r>
            <a:r>
              <a:rPr lang="en-US" altLang="ko-KR" dirty="0"/>
              <a:t>? </a:t>
            </a:r>
          </a:p>
          <a:p>
            <a:pPr lvl="2"/>
            <a:r>
              <a:rPr lang="ko-KR" altLang="en-US" dirty="0"/>
              <a:t>스위치 </a:t>
            </a:r>
            <a:r>
              <a:rPr lang="en-US" altLang="ko-KR" dirty="0"/>
              <a:t>OFF  </a:t>
            </a:r>
            <a:r>
              <a:rPr lang="en-US" altLang="ko-KR" dirty="0" smtClean="0"/>
              <a:t>: </a:t>
            </a:r>
            <a:r>
              <a:rPr lang="ko-KR" altLang="en-US" dirty="0" smtClean="0"/>
              <a:t> </a:t>
            </a:r>
            <a:r>
              <a:rPr lang="ko-KR" altLang="en-US" dirty="0"/>
              <a:t>불규칙한 값</a:t>
            </a:r>
            <a:r>
              <a:rPr lang="en-US" altLang="ko-KR" dirty="0"/>
              <a:t>(HIGH, LOW) </a:t>
            </a:r>
            <a:r>
              <a:rPr lang="ko-KR" altLang="en-US" dirty="0"/>
              <a:t>읽음</a:t>
            </a:r>
            <a:endParaRPr lang="en-US" altLang="ko-KR" dirty="0"/>
          </a:p>
          <a:p>
            <a:pPr lvl="2"/>
            <a:r>
              <a:rPr lang="ko-KR" altLang="en-US" dirty="0"/>
              <a:t>스위치 </a:t>
            </a:r>
            <a:r>
              <a:rPr lang="en-US" altLang="ko-KR" dirty="0"/>
              <a:t>ON </a:t>
            </a:r>
            <a:r>
              <a:rPr lang="en-US" altLang="ko-KR" dirty="0" smtClean="0"/>
              <a:t>   :  HIGH</a:t>
            </a:r>
            <a:r>
              <a:rPr lang="en-US" altLang="ko-KR" dirty="0"/>
              <a:t>(+5V) </a:t>
            </a:r>
            <a:r>
              <a:rPr lang="ko-KR" altLang="en-US" dirty="0"/>
              <a:t>읽음</a:t>
            </a:r>
            <a:endParaRPr lang="en-US" altLang="ko-KR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497" y="2029110"/>
            <a:ext cx="3658487" cy="3538755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3590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2"/>
          <p:cNvSpPr txBox="1">
            <a:spLocks/>
          </p:cNvSpPr>
          <p:nvPr/>
        </p:nvSpPr>
        <p:spPr>
          <a:xfrm>
            <a:off x="82740" y="433323"/>
            <a:ext cx="8239125" cy="131812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ko-KR" altLang="en-US" dirty="0" err="1"/>
              <a:t>플로팅</a:t>
            </a:r>
            <a:r>
              <a:rPr lang="ko-KR" altLang="en-US" dirty="0"/>
              <a:t> 현상 해결 </a:t>
            </a:r>
            <a:endParaRPr lang="en-US" altLang="ko-KR" dirty="0"/>
          </a:p>
          <a:p>
            <a:pPr lvl="2"/>
            <a:r>
              <a:rPr lang="ko-KR" altLang="en-US" b="1" dirty="0">
                <a:solidFill>
                  <a:srgbClr val="FF0000"/>
                </a:solidFill>
              </a:rPr>
              <a:t>그러나 이 방법은 스위치 </a:t>
            </a:r>
            <a:r>
              <a:rPr lang="en-US" altLang="ko-KR" b="1" dirty="0">
                <a:solidFill>
                  <a:srgbClr val="FF0000"/>
                </a:solidFill>
              </a:rPr>
              <a:t>ON </a:t>
            </a:r>
            <a:r>
              <a:rPr lang="ko-KR" altLang="en-US" b="1" dirty="0" err="1">
                <a:solidFill>
                  <a:srgbClr val="FF0000"/>
                </a:solidFill>
              </a:rPr>
              <a:t>일때</a:t>
            </a:r>
            <a:r>
              <a:rPr lang="ko-KR" altLang="en-US" b="1" dirty="0">
                <a:solidFill>
                  <a:srgbClr val="FF0000"/>
                </a:solidFill>
              </a:rPr>
              <a:t> </a:t>
            </a:r>
            <a:r>
              <a:rPr lang="ko-KR" altLang="en-US" b="1" dirty="0" err="1">
                <a:solidFill>
                  <a:srgbClr val="FF0000"/>
                </a:solidFill>
              </a:rPr>
              <a:t>숏트</a:t>
            </a:r>
            <a:r>
              <a:rPr lang="ko-KR" altLang="en-US" b="1" dirty="0">
                <a:solidFill>
                  <a:srgbClr val="FF0000"/>
                </a:solidFill>
              </a:rPr>
              <a:t> 발생</a:t>
            </a:r>
            <a:r>
              <a:rPr lang="en-US" altLang="ko-KR" b="1" dirty="0">
                <a:solidFill>
                  <a:srgbClr val="FF0000"/>
                </a:solidFill>
              </a:rPr>
              <a:t>(</a:t>
            </a:r>
            <a:r>
              <a:rPr lang="ko-KR" altLang="en-US" b="1" dirty="0">
                <a:solidFill>
                  <a:srgbClr val="FF0000"/>
                </a:solidFill>
              </a:rPr>
              <a:t>주의</a:t>
            </a:r>
            <a:r>
              <a:rPr lang="en-US" altLang="ko-KR" b="1" dirty="0">
                <a:solidFill>
                  <a:srgbClr val="FF0000"/>
                </a:solidFill>
              </a:rPr>
              <a:t>!!!, </a:t>
            </a:r>
            <a:r>
              <a:rPr lang="ko-KR" altLang="en-US" b="1" dirty="0">
                <a:solidFill>
                  <a:srgbClr val="FF0000"/>
                </a:solidFill>
              </a:rPr>
              <a:t>절대 연결하면 안됨</a:t>
            </a:r>
            <a:r>
              <a:rPr lang="en-US" altLang="ko-KR" b="1" dirty="0">
                <a:solidFill>
                  <a:srgbClr val="FF0000"/>
                </a:solidFill>
              </a:rPr>
              <a:t>)</a:t>
            </a:r>
          </a:p>
          <a:p>
            <a:pPr lvl="2"/>
            <a:r>
              <a:rPr lang="ko-KR" altLang="en-US" dirty="0"/>
              <a:t>쇼트 방지를 위해 저항</a:t>
            </a:r>
            <a:r>
              <a:rPr lang="en-US" altLang="ko-KR" dirty="0"/>
              <a:t>(</a:t>
            </a:r>
            <a:r>
              <a:rPr lang="ko-KR" altLang="en-US" dirty="0"/>
              <a:t>풀다운</a:t>
            </a:r>
            <a:r>
              <a:rPr lang="en-US" altLang="ko-KR" dirty="0"/>
              <a:t>, </a:t>
            </a:r>
            <a:r>
              <a:rPr lang="ko-KR" altLang="en-US" dirty="0" err="1"/>
              <a:t>풀업</a:t>
            </a:r>
            <a:r>
              <a:rPr lang="en-US" altLang="ko-KR" dirty="0"/>
              <a:t>, INPUT_PULLUP)</a:t>
            </a:r>
            <a:r>
              <a:rPr lang="ko-KR" altLang="en-US" dirty="0"/>
              <a:t>이 필요</a:t>
            </a: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927" y="2389329"/>
            <a:ext cx="3365588" cy="314609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6557" y="2077500"/>
            <a:ext cx="5054506" cy="3769749"/>
          </a:xfrm>
          <a:prstGeom prst="rect">
            <a:avLst/>
          </a:prstGeom>
        </p:spPr>
      </p:pic>
      <p:sp>
        <p:nvSpPr>
          <p:cNvPr id="6" name="폭발 1 5"/>
          <p:cNvSpPr/>
          <p:nvPr/>
        </p:nvSpPr>
        <p:spPr>
          <a:xfrm>
            <a:off x="4593159" y="2508744"/>
            <a:ext cx="2408276" cy="2215656"/>
          </a:xfrm>
          <a:prstGeom prst="irregularSeal1">
            <a:avLst/>
          </a:prstGeom>
          <a:solidFill>
            <a:schemeClr val="bg1"/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>
                <a:solidFill>
                  <a:srgbClr val="C00000"/>
                </a:solidFill>
              </a:rPr>
              <a:t>위험</a:t>
            </a:r>
            <a:r>
              <a:rPr lang="ko-KR" altLang="en-US" dirty="0"/>
              <a:t> 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4420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플로팅</a:t>
            </a:r>
            <a:r>
              <a:rPr lang="ko-KR" altLang="en-US" dirty="0"/>
              <a:t> 현상 해결방안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풀다운</a:t>
            </a:r>
            <a:r>
              <a:rPr lang="en-US" altLang="ko-KR" dirty="0"/>
              <a:t>(</a:t>
            </a:r>
            <a:r>
              <a:rPr lang="en-US" altLang="ko-KR" dirty="0" smtClean="0"/>
              <a:t>PULL DOWN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ko-KR" altLang="en-US" dirty="0" smtClean="0"/>
              <a:t>저항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GND</a:t>
            </a:r>
            <a:r>
              <a:rPr lang="ko-KR" altLang="en-US" dirty="0"/>
              <a:t>에 저항 연결</a:t>
            </a:r>
            <a:endParaRPr lang="en-US" altLang="ko-KR" dirty="0"/>
          </a:p>
          <a:p>
            <a:r>
              <a:rPr lang="ko-KR" altLang="en-US" dirty="0" err="1"/>
              <a:t>풀업</a:t>
            </a:r>
            <a:r>
              <a:rPr lang="en-US" altLang="ko-KR" dirty="0"/>
              <a:t>(</a:t>
            </a:r>
            <a:r>
              <a:rPr lang="en-US" altLang="ko-KR" dirty="0" smtClean="0"/>
              <a:t>PULL UP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ko-KR" altLang="en-US" dirty="0" smtClean="0"/>
              <a:t>저항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VCC</a:t>
            </a:r>
            <a:r>
              <a:rPr lang="ko-KR" altLang="en-US" dirty="0"/>
              <a:t>에 저항 연결</a:t>
            </a:r>
            <a:endParaRPr lang="en-US" altLang="ko-KR" dirty="0"/>
          </a:p>
          <a:p>
            <a:r>
              <a:rPr lang="ko-KR" altLang="en-US" dirty="0"/>
              <a:t>내부 </a:t>
            </a:r>
            <a:r>
              <a:rPr lang="ko-KR" altLang="en-US" dirty="0" err="1"/>
              <a:t>풀업</a:t>
            </a:r>
            <a:r>
              <a:rPr lang="en-US" altLang="ko-KR" dirty="0"/>
              <a:t>(</a:t>
            </a:r>
            <a:r>
              <a:rPr lang="en-US" altLang="ko-KR" dirty="0" smtClean="0"/>
              <a:t>INPUT_PULLUP</a:t>
            </a:r>
            <a:r>
              <a:rPr lang="en-US" altLang="ko-KR" dirty="0"/>
              <a:t>)</a:t>
            </a:r>
            <a:r>
              <a:rPr lang="ko-KR" altLang="en-US" dirty="0"/>
              <a:t> 저항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4205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13756" y="220444"/>
            <a:ext cx="8835241" cy="898898"/>
          </a:xfrm>
        </p:spPr>
        <p:txBody>
          <a:bodyPr>
            <a:noAutofit/>
          </a:bodyPr>
          <a:lstStyle/>
          <a:p>
            <a:r>
              <a:rPr lang="ko-KR" altLang="en-US" sz="3600" dirty="0" err="1"/>
              <a:t>풀업</a:t>
            </a:r>
            <a:r>
              <a:rPr lang="en-US" altLang="ko-KR" sz="3600" dirty="0"/>
              <a:t>(PULL UP),</a:t>
            </a:r>
            <a:r>
              <a:rPr lang="ko-KR" altLang="en-US" sz="3600" dirty="0"/>
              <a:t> 풀다운</a:t>
            </a:r>
            <a:r>
              <a:rPr lang="en-US" altLang="ko-KR" sz="3600" dirty="0"/>
              <a:t>(PULL DOWN) </a:t>
            </a:r>
            <a:r>
              <a:rPr lang="ko-KR" altLang="en-US" sz="3600" dirty="0"/>
              <a:t>저항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76" y="1171896"/>
            <a:ext cx="8989621" cy="5465378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59376" y="1119342"/>
            <a:ext cx="3858200" cy="5517932"/>
          </a:xfrm>
          <a:prstGeom prst="rect">
            <a:avLst/>
          </a:prstGeom>
          <a:noFill/>
          <a:ln w="38100">
            <a:solidFill>
              <a:srgbClr val="F8030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4227963" y="1119342"/>
            <a:ext cx="4821033" cy="2843058"/>
          </a:xfrm>
          <a:prstGeom prst="rect">
            <a:avLst/>
          </a:prstGeom>
          <a:noFill/>
          <a:ln w="38100">
            <a:solidFill>
              <a:srgbClr val="F8030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4233317" y="4014954"/>
            <a:ext cx="4821033" cy="2622320"/>
          </a:xfrm>
          <a:prstGeom prst="rect">
            <a:avLst/>
          </a:prstGeom>
          <a:noFill/>
          <a:ln w="38100">
            <a:solidFill>
              <a:srgbClr val="F8030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4903693" y="1882588"/>
            <a:ext cx="1057836" cy="322729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4903693" y="5656729"/>
            <a:ext cx="1308848" cy="322729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A5A19C-5FB8-824C-AC41-DBE7A5E58E80}"/>
              </a:ext>
            </a:extLst>
          </p:cNvPr>
          <p:cNvSpPr txBox="1"/>
          <p:nvPr/>
        </p:nvSpPr>
        <p:spPr>
          <a:xfrm>
            <a:off x="6069263" y="1833574"/>
            <a:ext cx="2834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 smtClean="0">
                <a:solidFill>
                  <a:srgbClr val="0000FF"/>
                </a:solidFill>
              </a:rPr>
              <a:t>VCC</a:t>
            </a:r>
            <a:r>
              <a:rPr kumimoji="1" lang="ko-KR" altLang="en-US" b="1" dirty="0" smtClean="0">
                <a:solidFill>
                  <a:srgbClr val="0000FF"/>
                </a:solidFill>
              </a:rPr>
              <a:t>에 저항 연결</a:t>
            </a:r>
            <a:endParaRPr kumimoji="1" lang="en-US" altLang="ko-KR" b="1" dirty="0">
              <a:solidFill>
                <a:srgbClr val="0000FF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7A5A19C-5FB8-824C-AC41-DBE7A5E58E80}"/>
              </a:ext>
            </a:extLst>
          </p:cNvPr>
          <p:cNvSpPr txBox="1"/>
          <p:nvPr/>
        </p:nvSpPr>
        <p:spPr>
          <a:xfrm>
            <a:off x="6309226" y="5610126"/>
            <a:ext cx="2834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 smtClean="0">
                <a:solidFill>
                  <a:srgbClr val="0000FF"/>
                </a:solidFill>
              </a:rPr>
              <a:t>GND</a:t>
            </a:r>
            <a:r>
              <a:rPr kumimoji="1" lang="ko-KR" altLang="en-US" b="1" dirty="0" smtClean="0">
                <a:solidFill>
                  <a:srgbClr val="0000FF"/>
                </a:solidFill>
              </a:rPr>
              <a:t>에 저항 연결</a:t>
            </a:r>
            <a:endParaRPr kumimoji="1" lang="en-US" altLang="ko-KR" b="1" dirty="0">
              <a:solidFill>
                <a:srgbClr val="0000FF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7A5A19C-5FB8-824C-AC41-DBE7A5E58E80}"/>
              </a:ext>
            </a:extLst>
          </p:cNvPr>
          <p:cNvSpPr txBox="1"/>
          <p:nvPr/>
        </p:nvSpPr>
        <p:spPr>
          <a:xfrm>
            <a:off x="353985" y="6169581"/>
            <a:ext cx="3016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 smtClean="0">
                <a:solidFill>
                  <a:srgbClr val="0000FF"/>
                </a:solidFill>
              </a:rPr>
              <a:t>A : </a:t>
            </a:r>
            <a:r>
              <a:rPr kumimoji="1" lang="ko-KR" altLang="en-US" b="1" dirty="0" smtClean="0">
                <a:solidFill>
                  <a:srgbClr val="0000FF"/>
                </a:solidFill>
              </a:rPr>
              <a:t>회로의 전압을 읽어 냄</a:t>
            </a:r>
            <a:endParaRPr kumimoji="1" lang="en-US" altLang="ko-KR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6042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8237444" cy="898898"/>
          </a:xfrm>
        </p:spPr>
        <p:txBody>
          <a:bodyPr>
            <a:normAutofit/>
          </a:bodyPr>
          <a:lstStyle/>
          <a:p>
            <a:r>
              <a:rPr lang="ko-KR" altLang="en-US" dirty="0"/>
              <a:t>풀다운</a:t>
            </a:r>
            <a:r>
              <a:rPr lang="en-US" altLang="ko-KR" dirty="0"/>
              <a:t>(PULL DOWN)</a:t>
            </a:r>
            <a:r>
              <a:rPr lang="ko-KR" altLang="en-US" dirty="0"/>
              <a:t> 저항</a:t>
            </a:r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726510" y="1441574"/>
            <a:ext cx="8005113" cy="86321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저항을 </a:t>
            </a:r>
            <a:r>
              <a:rPr lang="en-US" altLang="ko-KR" dirty="0"/>
              <a:t>GND </a:t>
            </a:r>
            <a:r>
              <a:rPr lang="ko-KR" altLang="en-US" dirty="0"/>
              <a:t>쪽에 연결하여 </a:t>
            </a:r>
            <a:r>
              <a:rPr lang="ko-KR" altLang="en-US" dirty="0" err="1"/>
              <a:t>플로팅</a:t>
            </a:r>
            <a:r>
              <a:rPr lang="ko-KR" altLang="en-US" dirty="0"/>
              <a:t> 해결</a:t>
            </a:r>
            <a:endParaRPr lang="en-US" altLang="ko-KR" dirty="0"/>
          </a:p>
          <a:p>
            <a:r>
              <a:rPr lang="ko-KR" altLang="en-US" dirty="0"/>
              <a:t>스위치 </a:t>
            </a:r>
            <a:r>
              <a:rPr lang="en-US" altLang="ko-KR" dirty="0"/>
              <a:t>OFF : 0V, </a:t>
            </a:r>
            <a:r>
              <a:rPr lang="ko-KR" altLang="en-US" dirty="0"/>
              <a:t>스위치 </a:t>
            </a:r>
            <a:r>
              <a:rPr lang="en-US" altLang="ko-KR" dirty="0"/>
              <a:t>ON : 5V</a:t>
            </a:r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743" y="2855932"/>
            <a:ext cx="4071336" cy="289351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8730" y="2800816"/>
            <a:ext cx="4182443" cy="301251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803748" y="6062597"/>
            <a:ext cx="20167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스위치 </a:t>
            </a:r>
            <a:r>
              <a:rPr lang="en-US" altLang="ko-KR" dirty="0"/>
              <a:t>OFF : 0V&gt;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096000" y="6062597"/>
            <a:ext cx="20167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스위치 </a:t>
            </a:r>
            <a:r>
              <a:rPr lang="en-US" altLang="ko-KR" dirty="0"/>
              <a:t>ON : 5V&gt;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1894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7633" y="122756"/>
            <a:ext cx="8237444" cy="898898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dirty="0"/>
              <a:t>PULL</a:t>
            </a:r>
            <a:r>
              <a:rPr lang="ko-KR" altLang="en-US" sz="2800" dirty="0"/>
              <a:t> </a:t>
            </a:r>
            <a:r>
              <a:rPr lang="en-US" altLang="ko-KR" sz="2800" dirty="0"/>
              <a:t>DOWN</a:t>
            </a:r>
            <a:endParaRPr lang="ko-KR" altLang="en-US" sz="28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57910"/>
            <a:ext cx="5575034" cy="332579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6991" y="1578987"/>
            <a:ext cx="4438273" cy="4566300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9335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4199" y="123078"/>
            <a:ext cx="7886700" cy="1325563"/>
          </a:xfrm>
        </p:spPr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34199" y="1326776"/>
            <a:ext cx="8417490" cy="5253318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스위치의 이해</a:t>
            </a:r>
            <a:endParaRPr lang="en-US" altLang="ko-KR" dirty="0"/>
          </a:p>
          <a:p>
            <a:r>
              <a:rPr lang="ko-KR" altLang="en-US" dirty="0"/>
              <a:t>디지털 입력</a:t>
            </a:r>
            <a:endParaRPr lang="en-US" altLang="ko-KR" dirty="0"/>
          </a:p>
          <a:p>
            <a:pPr lvl="1">
              <a:lnSpc>
                <a:spcPct val="120000"/>
              </a:lnSpc>
            </a:pPr>
            <a:r>
              <a:rPr lang="en-US" altLang="ko-KR" dirty="0" err="1" smtClean="0"/>
              <a:t>pinMode</a:t>
            </a:r>
            <a:r>
              <a:rPr lang="en-US" altLang="ko-KR" dirty="0" smtClean="0"/>
              <a:t>(x</a:t>
            </a:r>
            <a:r>
              <a:rPr lang="en-US" altLang="ko-KR" dirty="0"/>
              <a:t>, INPUT), </a:t>
            </a:r>
            <a:r>
              <a:rPr lang="en-US" altLang="ko-KR" dirty="0" err="1"/>
              <a:t>digitalRead</a:t>
            </a:r>
            <a:r>
              <a:rPr lang="en-US" altLang="ko-KR" dirty="0"/>
              <a:t>() </a:t>
            </a:r>
            <a:r>
              <a:rPr lang="ko-KR" altLang="en-US" dirty="0"/>
              <a:t>함수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 err="1"/>
              <a:t>플로팅</a:t>
            </a:r>
            <a:r>
              <a:rPr lang="en-US" altLang="ko-KR" dirty="0"/>
              <a:t>(floating) </a:t>
            </a:r>
            <a:r>
              <a:rPr lang="ko-KR" altLang="en-US" dirty="0"/>
              <a:t>현상</a:t>
            </a:r>
            <a:endParaRPr lang="en-US" altLang="ko-KR" dirty="0"/>
          </a:p>
          <a:p>
            <a:pPr lvl="1">
              <a:lnSpc>
                <a:spcPct val="120000"/>
              </a:lnSpc>
            </a:pPr>
            <a:r>
              <a:rPr lang="ko-KR" altLang="en-US" dirty="0"/>
              <a:t>시리얼 모니터로 </a:t>
            </a:r>
            <a:r>
              <a:rPr lang="ko-KR" altLang="en-US" dirty="0" err="1"/>
              <a:t>플로팅</a:t>
            </a:r>
            <a:r>
              <a:rPr lang="ko-KR" altLang="en-US" dirty="0"/>
              <a:t> 현상 확인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 err="1" smtClean="0"/>
              <a:t>플로팅</a:t>
            </a:r>
            <a:r>
              <a:rPr lang="en-US" altLang="ko-KR" dirty="0" smtClean="0"/>
              <a:t>(floating) </a:t>
            </a:r>
            <a:r>
              <a:rPr lang="ko-KR" altLang="en-US" dirty="0" smtClean="0"/>
              <a:t>해결 방안</a:t>
            </a:r>
            <a:endParaRPr lang="en-US" altLang="ko-KR" dirty="0" smtClean="0"/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ko-KR" altLang="en-US" dirty="0"/>
              <a:t>풀다운</a:t>
            </a:r>
            <a:r>
              <a:rPr lang="en-US" altLang="ko-KR" dirty="0"/>
              <a:t>(PULL DOWN) </a:t>
            </a:r>
            <a:r>
              <a:rPr lang="ko-KR" altLang="en-US" dirty="0"/>
              <a:t>저항</a:t>
            </a:r>
            <a:endParaRPr lang="en-US" altLang="ko-KR" dirty="0"/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ko-KR" altLang="en-US" dirty="0" err="1"/>
              <a:t>풀업</a:t>
            </a:r>
            <a:r>
              <a:rPr lang="en-US" altLang="ko-KR" dirty="0"/>
              <a:t>(PULL UP) </a:t>
            </a:r>
            <a:r>
              <a:rPr lang="ko-KR" altLang="en-US" dirty="0"/>
              <a:t>저항</a:t>
            </a:r>
            <a:endParaRPr lang="en-US" altLang="ko-KR" dirty="0"/>
          </a:p>
          <a:p>
            <a:pPr lvl="1">
              <a:lnSpc>
                <a:spcPct val="160000"/>
              </a:lnSpc>
              <a:spcBef>
                <a:spcPts val="0"/>
              </a:spcBef>
            </a:pPr>
            <a:r>
              <a:rPr lang="ko-KR" altLang="en-US" dirty="0"/>
              <a:t>내부 </a:t>
            </a:r>
            <a:r>
              <a:rPr lang="ko-KR" altLang="en-US" dirty="0" err="1"/>
              <a:t>풀업</a:t>
            </a:r>
            <a:r>
              <a:rPr lang="en-US" altLang="ko-KR" dirty="0"/>
              <a:t>(INPUT_PULLUP)</a:t>
            </a:r>
            <a:r>
              <a:rPr lang="ko-KR" altLang="en-US" dirty="0"/>
              <a:t> 저항</a:t>
            </a:r>
            <a:endParaRPr lang="en-US" altLang="ko-KR" dirty="0"/>
          </a:p>
          <a:p>
            <a:pPr>
              <a:lnSpc>
                <a:spcPct val="160000"/>
              </a:lnSpc>
            </a:pPr>
            <a:r>
              <a:rPr lang="ko-KR" altLang="en-US" dirty="0" smtClean="0"/>
              <a:t>실습</a:t>
            </a:r>
            <a:endParaRPr lang="en-US" altLang="ko-KR" dirty="0" smtClean="0"/>
          </a:p>
          <a:p>
            <a:pPr lvl="1">
              <a:lnSpc>
                <a:spcPct val="160000"/>
              </a:lnSpc>
              <a:spcBef>
                <a:spcPts val="0"/>
              </a:spcBef>
            </a:pPr>
            <a:r>
              <a:rPr lang="en-US" altLang="ko-KR" dirty="0" smtClean="0"/>
              <a:t>INPUT_PULLUP</a:t>
            </a:r>
            <a:r>
              <a:rPr lang="ko-KR" altLang="en-US" dirty="0" smtClean="0"/>
              <a:t> </a:t>
            </a:r>
            <a:r>
              <a:rPr lang="ko-KR" altLang="en-US" dirty="0"/>
              <a:t>저항을 이용한 </a:t>
            </a:r>
            <a:r>
              <a:rPr lang="en-US" altLang="ko-KR" dirty="0" smtClean="0"/>
              <a:t>LED</a:t>
            </a:r>
            <a:r>
              <a:rPr lang="ko-KR" altLang="en-US" dirty="0" smtClean="0"/>
              <a:t>의</a:t>
            </a:r>
            <a:r>
              <a:rPr lang="en-US" altLang="ko-KR" dirty="0" smtClean="0"/>
              <a:t> </a:t>
            </a:r>
            <a:r>
              <a:rPr lang="en-US" altLang="ko-KR" dirty="0"/>
              <a:t>ON/OFF</a:t>
            </a:r>
            <a:r>
              <a:rPr lang="ko-KR" altLang="en-US" dirty="0"/>
              <a:t> 제작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8369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7714" y="857139"/>
            <a:ext cx="3877572" cy="5836346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7633" y="122756"/>
            <a:ext cx="8237444" cy="898898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 dirty="0"/>
              <a:t>스케치 프로그래밍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1559956" y="4410194"/>
            <a:ext cx="4133088" cy="2325050"/>
          </a:xfrm>
          <a:prstGeom prst="rect">
            <a:avLst/>
          </a:prstGeom>
          <a:noFill/>
          <a:ln w="28575">
            <a:solidFill>
              <a:srgbClr val="F8030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5693044" y="6129274"/>
            <a:ext cx="2529221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solidFill>
                  <a:srgbClr val="FF0000"/>
                </a:solidFill>
                <a:latin typeface="+mj-ea"/>
                <a:ea typeface="+mj-ea"/>
              </a:rPr>
              <a:t>내부 </a:t>
            </a:r>
            <a:r>
              <a:rPr lang="en-US" altLang="ko-KR" sz="2000" b="1" dirty="0" smtClean="0">
                <a:solidFill>
                  <a:srgbClr val="FF0000"/>
                </a:solidFill>
                <a:latin typeface="+mj-ea"/>
                <a:ea typeface="+mj-ea"/>
              </a:rPr>
              <a:t>led</a:t>
            </a:r>
            <a:r>
              <a:rPr lang="ko-KR" altLang="en-US" sz="2000" b="1" dirty="0" smtClean="0">
                <a:solidFill>
                  <a:srgbClr val="FF0000"/>
                </a:solidFill>
                <a:latin typeface="+mj-ea"/>
                <a:ea typeface="+mj-ea"/>
              </a:rPr>
              <a:t>로</a:t>
            </a:r>
            <a:r>
              <a:rPr lang="en-US" altLang="ko-KR" sz="2000" b="1" dirty="0" smtClean="0">
                <a:solidFill>
                  <a:srgbClr val="FF0000"/>
                </a:solidFill>
                <a:latin typeface="+mj-ea"/>
                <a:ea typeface="+mj-ea"/>
              </a:rPr>
              <a:t> </a:t>
            </a:r>
            <a:r>
              <a:rPr lang="ko-KR" altLang="en-US" sz="2000" b="1" dirty="0" smtClean="0">
                <a:solidFill>
                  <a:srgbClr val="FF0000"/>
                </a:solidFill>
                <a:latin typeface="+mj-ea"/>
                <a:ea typeface="+mj-ea"/>
              </a:rPr>
              <a:t>확인</a:t>
            </a:r>
            <a:endParaRPr lang="ko-KR" altLang="en-US" sz="2000" b="1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559956" y="2180061"/>
            <a:ext cx="3434991" cy="274738"/>
          </a:xfrm>
          <a:prstGeom prst="rect">
            <a:avLst/>
          </a:prstGeom>
          <a:noFill/>
          <a:ln w="28575">
            <a:solidFill>
              <a:srgbClr val="F8030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3905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8237444" cy="898898"/>
          </a:xfrm>
        </p:spPr>
        <p:txBody>
          <a:bodyPr>
            <a:normAutofit/>
          </a:bodyPr>
          <a:lstStyle/>
          <a:p>
            <a:r>
              <a:rPr lang="ko-KR" altLang="en-US" dirty="0" err="1"/>
              <a:t>풀업</a:t>
            </a:r>
            <a:r>
              <a:rPr lang="en-US" altLang="ko-KR" dirty="0"/>
              <a:t>(PULL</a:t>
            </a:r>
            <a:r>
              <a:rPr lang="ko-KR" altLang="en-US" dirty="0"/>
              <a:t> </a:t>
            </a:r>
            <a:r>
              <a:rPr lang="en-US" altLang="ko-KR" dirty="0"/>
              <a:t>UP)</a:t>
            </a:r>
            <a:r>
              <a:rPr lang="ko-KR" altLang="en-US" dirty="0"/>
              <a:t> 저항</a:t>
            </a:r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801666" y="1441574"/>
            <a:ext cx="7929957" cy="763007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저항을 </a:t>
            </a:r>
            <a:r>
              <a:rPr lang="en-US" altLang="ko-KR" dirty="0"/>
              <a:t>5V </a:t>
            </a:r>
            <a:r>
              <a:rPr lang="ko-KR" altLang="en-US" dirty="0"/>
              <a:t>쪽에 연결하여 </a:t>
            </a:r>
            <a:r>
              <a:rPr lang="ko-KR" altLang="en-US" dirty="0" err="1"/>
              <a:t>플로팅</a:t>
            </a:r>
            <a:r>
              <a:rPr lang="ko-KR" altLang="en-US" dirty="0"/>
              <a:t> 해결 </a:t>
            </a:r>
            <a:r>
              <a:rPr lang="en-US" altLang="ko-KR" dirty="0"/>
              <a:t>: </a:t>
            </a:r>
            <a:r>
              <a:rPr lang="ko-KR" altLang="en-US" dirty="0" err="1"/>
              <a:t>풀다운과</a:t>
            </a:r>
            <a:r>
              <a:rPr lang="ko-KR" altLang="en-US" dirty="0"/>
              <a:t> 반대</a:t>
            </a:r>
            <a:endParaRPr lang="en-US" altLang="ko-KR" dirty="0"/>
          </a:p>
          <a:p>
            <a:r>
              <a:rPr lang="ko-KR" altLang="en-US" dirty="0"/>
              <a:t>스위치 </a:t>
            </a:r>
            <a:r>
              <a:rPr lang="en-US" altLang="ko-KR" dirty="0"/>
              <a:t>OFF : </a:t>
            </a:r>
            <a:r>
              <a:rPr lang="en-US" altLang="ko-KR" dirty="0" smtClean="0"/>
              <a:t>5V</a:t>
            </a:r>
            <a:r>
              <a:rPr lang="en-US" altLang="ko-KR" dirty="0"/>
              <a:t>, </a:t>
            </a:r>
            <a:r>
              <a:rPr lang="ko-KR" altLang="en-US" dirty="0"/>
              <a:t>스위치 </a:t>
            </a:r>
            <a:r>
              <a:rPr lang="en-US" altLang="ko-KR" dirty="0"/>
              <a:t>ON : </a:t>
            </a:r>
            <a:r>
              <a:rPr lang="en-US" altLang="ko-KR" dirty="0" smtClean="0"/>
              <a:t>0V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49"/>
          <a:stretch/>
        </p:blipFill>
        <p:spPr>
          <a:xfrm>
            <a:off x="223028" y="2855934"/>
            <a:ext cx="4211186" cy="260577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3743" y="2795686"/>
            <a:ext cx="4391093" cy="272202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716065" y="5837129"/>
            <a:ext cx="20167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스위치 </a:t>
            </a:r>
            <a:r>
              <a:rPr lang="en-US" altLang="ko-KR" dirty="0"/>
              <a:t>OFF : 5V&gt;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233786" y="5739488"/>
            <a:ext cx="20167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스위치 </a:t>
            </a:r>
            <a:r>
              <a:rPr lang="en-US" altLang="ko-KR" dirty="0"/>
              <a:t>OFF : 0V&gt;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8326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7633" y="122756"/>
            <a:ext cx="8237444" cy="898898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dirty="0"/>
              <a:t>PULL</a:t>
            </a:r>
            <a:r>
              <a:rPr lang="ko-KR" altLang="en-US" sz="2800" dirty="0"/>
              <a:t> </a:t>
            </a:r>
            <a:r>
              <a:rPr lang="en-US" altLang="ko-KR" sz="2800" dirty="0"/>
              <a:t>UP</a:t>
            </a:r>
            <a:endParaRPr lang="ko-KR" altLang="en-US" sz="2800" dirty="0"/>
          </a:p>
        </p:txBody>
      </p:sp>
      <p:pic>
        <p:nvPicPr>
          <p:cNvPr id="5" name="그림 4" descr="전자기기, 회로이(가) 표시된 사진&#10;&#10;자동 생성된 설명">
            <a:extLst>
              <a:ext uri="{FF2B5EF4-FFF2-40B4-BE49-F238E27FC236}">
                <a16:creationId xmlns:a16="http://schemas.microsoft.com/office/drawing/2014/main" id="{54DF8E6A-3FE1-FF4E-8B7B-F1B01B11D8D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96390"/>
            <a:ext cx="5871787" cy="31146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1787" y="1971133"/>
            <a:ext cx="4499238" cy="4365114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7768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8650" y="279907"/>
            <a:ext cx="8237444" cy="898898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 dirty="0"/>
              <a:t>스케치 프로그래밍</a:t>
            </a: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9DD91199-7197-F34E-9488-6C8174AA172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5" t="4166" r="2238" b="-2533"/>
          <a:stretch/>
        </p:blipFill>
        <p:spPr>
          <a:xfrm>
            <a:off x="2170426" y="1178805"/>
            <a:ext cx="5153891" cy="5534908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5" name="직사각형 4"/>
          <p:cNvSpPr/>
          <p:nvPr/>
        </p:nvSpPr>
        <p:spPr>
          <a:xfrm>
            <a:off x="2452461" y="4333175"/>
            <a:ext cx="4133088" cy="2019498"/>
          </a:xfrm>
          <a:prstGeom prst="rect">
            <a:avLst/>
          </a:prstGeom>
          <a:noFill/>
          <a:ln w="28575">
            <a:solidFill>
              <a:srgbClr val="F8030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23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2111943" y="2343883"/>
            <a:ext cx="3434991" cy="274738"/>
          </a:xfrm>
          <a:prstGeom prst="rect">
            <a:avLst/>
          </a:prstGeom>
          <a:noFill/>
          <a:ln w="28575">
            <a:solidFill>
              <a:srgbClr val="F8030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6681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4179" y="179497"/>
            <a:ext cx="8237444" cy="898898"/>
          </a:xfrm>
        </p:spPr>
        <p:txBody>
          <a:bodyPr>
            <a:normAutofit/>
          </a:bodyPr>
          <a:lstStyle/>
          <a:p>
            <a:r>
              <a:rPr lang="ko-KR" altLang="en-US" dirty="0"/>
              <a:t>내부 </a:t>
            </a:r>
            <a:r>
              <a:rPr lang="ko-KR" altLang="en-US" dirty="0" err="1"/>
              <a:t>풀업</a:t>
            </a:r>
            <a:r>
              <a:rPr lang="en-US" altLang="ko-KR" dirty="0"/>
              <a:t>(INPUT_PULLUP)</a:t>
            </a:r>
            <a:r>
              <a:rPr lang="ko-KR" altLang="en-US" dirty="0"/>
              <a:t> 저항</a:t>
            </a:r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801666" y="1221568"/>
            <a:ext cx="7929957" cy="763007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err="1"/>
              <a:t>아두이노</a:t>
            </a:r>
            <a:r>
              <a:rPr lang="ko-KR" altLang="en-US" dirty="0"/>
              <a:t> 내부에 있는 </a:t>
            </a:r>
            <a:r>
              <a:rPr lang="ko-KR" altLang="en-US" dirty="0" err="1"/>
              <a:t>풀업</a:t>
            </a:r>
            <a:r>
              <a:rPr lang="ko-KR" altLang="en-US" dirty="0"/>
              <a:t> 저항을 사용</a:t>
            </a:r>
            <a:endParaRPr lang="en-US" altLang="ko-KR" dirty="0"/>
          </a:p>
          <a:p>
            <a:r>
              <a:rPr lang="ko-KR" altLang="en-US" dirty="0"/>
              <a:t>스위치 </a:t>
            </a:r>
            <a:r>
              <a:rPr lang="en-US" altLang="ko-KR" dirty="0"/>
              <a:t>OFF : </a:t>
            </a:r>
            <a:r>
              <a:rPr lang="en-US" altLang="ko-KR" dirty="0" smtClean="0"/>
              <a:t>5V</a:t>
            </a:r>
            <a:r>
              <a:rPr lang="en-US" altLang="ko-KR" dirty="0"/>
              <a:t>, </a:t>
            </a:r>
            <a:r>
              <a:rPr lang="ko-KR" altLang="en-US" dirty="0"/>
              <a:t>스위치 </a:t>
            </a:r>
            <a:r>
              <a:rPr lang="en-US" altLang="ko-KR" dirty="0"/>
              <a:t>ON : </a:t>
            </a:r>
            <a:r>
              <a:rPr lang="en-US" altLang="ko-KR" dirty="0" smtClean="0"/>
              <a:t>0V</a:t>
            </a:r>
            <a:r>
              <a:rPr lang="en-US" altLang="ko-KR" dirty="0"/>
              <a:t>(</a:t>
            </a:r>
            <a:r>
              <a:rPr lang="ko-KR" altLang="en-US" dirty="0" err="1"/>
              <a:t>풀업과</a:t>
            </a:r>
            <a:r>
              <a:rPr lang="ko-KR" altLang="en-US" dirty="0"/>
              <a:t> 동일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7678" y="2146005"/>
            <a:ext cx="6090446" cy="406875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314520" y="6371711"/>
            <a:ext cx="1949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&lt; INPUT_PULLUP&gt;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580422" y="6335486"/>
            <a:ext cx="1249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&lt; PULL UP&gt;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8633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 txBox="1">
            <a:spLocks/>
          </p:cNvSpPr>
          <p:nvPr/>
        </p:nvSpPr>
        <p:spPr>
          <a:xfrm>
            <a:off x="556890" y="673044"/>
            <a:ext cx="8009594" cy="336956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70000"/>
              </a:lnSpc>
            </a:pPr>
            <a:r>
              <a:rPr lang="ko-KR" altLang="en-US" dirty="0" smtClean="0"/>
              <a:t>실습</a:t>
            </a:r>
            <a:r>
              <a:rPr lang="en-US" altLang="ko-KR" dirty="0" smtClean="0"/>
              <a:t>1</a:t>
            </a:r>
            <a:endParaRPr lang="en-US" altLang="ko-KR" dirty="0"/>
          </a:p>
          <a:p>
            <a:pPr lvl="1">
              <a:lnSpc>
                <a:spcPct val="170000"/>
              </a:lnSpc>
            </a:pPr>
            <a:r>
              <a:rPr lang="ko-KR" altLang="en-US" dirty="0"/>
              <a:t>실제 회로를 구성하여 </a:t>
            </a:r>
            <a:r>
              <a:rPr lang="en-US" altLang="ko-KR" dirty="0"/>
              <a:t>INPUT_PULLUP </a:t>
            </a:r>
            <a:r>
              <a:rPr lang="ko-KR" altLang="en-US" dirty="0"/>
              <a:t>푸시 버튼 </a:t>
            </a:r>
            <a:r>
              <a:rPr lang="en-US" altLang="ko-KR" dirty="0" smtClean="0"/>
              <a:t>ON/OFF</a:t>
            </a:r>
            <a:r>
              <a:rPr lang="ko-KR" altLang="en-US" dirty="0"/>
              <a:t>에 따라 </a:t>
            </a:r>
            <a:r>
              <a:rPr lang="ko-KR" altLang="en-US" dirty="0" err="1"/>
              <a:t>아두이노</a:t>
            </a:r>
            <a:r>
              <a:rPr lang="ko-KR" altLang="en-US" dirty="0"/>
              <a:t> 내부 </a:t>
            </a:r>
            <a:r>
              <a:rPr lang="en-US" altLang="ko-KR" dirty="0"/>
              <a:t>LED(13</a:t>
            </a:r>
            <a:r>
              <a:rPr lang="ko-KR" altLang="en-US" dirty="0"/>
              <a:t>번</a:t>
            </a:r>
            <a:r>
              <a:rPr lang="en-US" altLang="ko-KR" dirty="0"/>
              <a:t>) </a:t>
            </a:r>
            <a:r>
              <a:rPr lang="en-US" altLang="ko-KR" dirty="0" smtClean="0"/>
              <a:t>ON/OFF </a:t>
            </a:r>
            <a:r>
              <a:rPr lang="ko-KR" altLang="en-US" dirty="0"/>
              <a:t>하기 </a:t>
            </a:r>
            <a:endParaRPr lang="en-US" altLang="ko-KR" dirty="0"/>
          </a:p>
          <a:p>
            <a:pPr lvl="1">
              <a:lnSpc>
                <a:spcPct val="170000"/>
              </a:lnSpc>
            </a:pPr>
            <a:r>
              <a:rPr lang="ko-KR" altLang="en-US" dirty="0"/>
              <a:t>시리얼 모니터로 </a:t>
            </a:r>
            <a:r>
              <a:rPr lang="en-US" altLang="ko-KR" dirty="0"/>
              <a:t>INPUT </a:t>
            </a:r>
            <a:r>
              <a:rPr lang="ko-KR" altLang="en-US" dirty="0"/>
              <a:t>값을 읽어 확인하기</a:t>
            </a:r>
            <a:endParaRPr lang="en-US" altLang="ko-KR" dirty="0"/>
          </a:p>
          <a:p>
            <a:pPr lvl="1">
              <a:lnSpc>
                <a:spcPct val="170000"/>
              </a:lnSpc>
            </a:pPr>
            <a:r>
              <a:rPr lang="ko-KR" altLang="en-US" dirty="0"/>
              <a:t>준비물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ko-KR" altLang="en-US" dirty="0" err="1"/>
              <a:t>브레드</a:t>
            </a:r>
            <a:r>
              <a:rPr lang="ko-KR" altLang="en-US" dirty="0"/>
              <a:t> 보드</a:t>
            </a:r>
            <a:r>
              <a:rPr lang="en-US" altLang="ko-KR" dirty="0"/>
              <a:t>,</a:t>
            </a:r>
            <a:r>
              <a:rPr lang="ko-KR" altLang="en-US" dirty="0"/>
              <a:t> 저항</a:t>
            </a:r>
            <a:r>
              <a:rPr lang="en-US" altLang="ko-KR" dirty="0"/>
              <a:t>(10K</a:t>
            </a:r>
            <a:r>
              <a:rPr lang="ko-KR" altLang="en-US" dirty="0"/>
              <a:t> </a:t>
            </a:r>
            <a:r>
              <a:rPr lang="el-GR" altLang="ko-KR" dirty="0">
                <a:latin typeface="+mj-ea"/>
              </a:rPr>
              <a:t>Ω</a:t>
            </a:r>
            <a:r>
              <a:rPr lang="en-US" altLang="ko-KR" dirty="0"/>
              <a:t>) 1</a:t>
            </a:r>
            <a:r>
              <a:rPr lang="ko-KR" altLang="en-US" dirty="0"/>
              <a:t>개</a:t>
            </a:r>
            <a:r>
              <a:rPr lang="en-US" altLang="ko-KR" dirty="0"/>
              <a:t>, LED 1</a:t>
            </a:r>
            <a:r>
              <a:rPr lang="ko-KR" altLang="en-US" dirty="0"/>
              <a:t>개 </a:t>
            </a:r>
            <a:endParaRPr lang="en-US" altLang="ko-KR" dirty="0"/>
          </a:p>
          <a:p>
            <a:pPr lvl="1">
              <a:lnSpc>
                <a:spcPct val="170000"/>
              </a:lnSpc>
            </a:pPr>
            <a:endParaRPr lang="en-US" altLang="ko-KR" dirty="0"/>
          </a:p>
          <a:p>
            <a:pPr lvl="1">
              <a:lnSpc>
                <a:spcPct val="170000"/>
              </a:lnSpc>
            </a:pPr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3" t="13231" r="6534" b="27590"/>
          <a:stretch/>
        </p:blipFill>
        <p:spPr>
          <a:xfrm>
            <a:off x="556890" y="4358866"/>
            <a:ext cx="2738517" cy="193880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09" t="11668" r="11920" b="12857"/>
          <a:stretch/>
        </p:blipFill>
        <p:spPr>
          <a:xfrm>
            <a:off x="6201417" y="4358866"/>
            <a:ext cx="2136296" cy="184255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14" t="20797" r="11745" b="15564"/>
          <a:stretch/>
        </p:blipFill>
        <p:spPr>
          <a:xfrm>
            <a:off x="3713937" y="4599499"/>
            <a:ext cx="2068950" cy="1361287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507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8237444" cy="898898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dirty="0"/>
              <a:t>INPUT_PULLUP</a:t>
            </a:r>
            <a:r>
              <a:rPr lang="ko-KR" altLang="en-US" sz="2800" dirty="0"/>
              <a:t>으로 내부</a:t>
            </a:r>
            <a:r>
              <a:rPr lang="en-US" altLang="ko-KR" sz="2800" dirty="0"/>
              <a:t>LED(13</a:t>
            </a:r>
            <a:r>
              <a:rPr lang="ko-KR" altLang="en-US" sz="2800" dirty="0"/>
              <a:t>번</a:t>
            </a:r>
            <a:r>
              <a:rPr lang="en-US" altLang="ko-KR" sz="2800" dirty="0"/>
              <a:t>) ON/OFF</a:t>
            </a:r>
            <a:endParaRPr lang="ko-KR" altLang="en-US" sz="28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929" y="1544679"/>
            <a:ext cx="8519663" cy="4553613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8112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8237444" cy="571307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 dirty="0"/>
              <a:t>스케치 프로그래밍</a:t>
            </a: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EEA2EC26-F7D0-C04F-BB4A-AAFBD93860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872" y="1102041"/>
            <a:ext cx="6477000" cy="56515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4" name="직사각형 3"/>
          <p:cNvSpPr/>
          <p:nvPr/>
        </p:nvSpPr>
        <p:spPr>
          <a:xfrm>
            <a:off x="2067450" y="2550695"/>
            <a:ext cx="3434991" cy="305550"/>
          </a:xfrm>
          <a:prstGeom prst="rect">
            <a:avLst/>
          </a:prstGeom>
          <a:noFill/>
          <a:ln w="28575">
            <a:solidFill>
              <a:srgbClr val="F8030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5037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2"/>
          <p:cNvSpPr txBox="1">
            <a:spLocks/>
          </p:cNvSpPr>
          <p:nvPr/>
        </p:nvSpPr>
        <p:spPr>
          <a:xfrm>
            <a:off x="517644" y="673043"/>
            <a:ext cx="8048840" cy="213203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70000"/>
              </a:lnSpc>
            </a:pPr>
            <a:r>
              <a:rPr lang="ko-KR" altLang="en-US" dirty="0" smtClean="0"/>
              <a:t>실습</a:t>
            </a:r>
            <a:r>
              <a:rPr lang="en-US" altLang="ko-KR" dirty="0" smtClean="0"/>
              <a:t>2</a:t>
            </a:r>
            <a:endParaRPr lang="en-US" altLang="ko-KR" dirty="0"/>
          </a:p>
          <a:p>
            <a:pPr lvl="1">
              <a:lnSpc>
                <a:spcPct val="170000"/>
              </a:lnSpc>
            </a:pPr>
            <a:r>
              <a:rPr lang="en-US" altLang="ko-KR" dirty="0"/>
              <a:t>INPUT_PULLUP</a:t>
            </a:r>
            <a:r>
              <a:rPr lang="ko-KR" altLang="en-US" dirty="0"/>
              <a:t>을 사용하여 </a:t>
            </a:r>
            <a:r>
              <a:rPr lang="en-US" altLang="ko-KR" dirty="0"/>
              <a:t>LED ON/OFF </a:t>
            </a:r>
            <a:r>
              <a:rPr lang="ko-KR" altLang="en-US" dirty="0"/>
              <a:t>하기</a:t>
            </a:r>
            <a:endParaRPr lang="en-US" altLang="ko-KR" dirty="0"/>
          </a:p>
          <a:p>
            <a:pPr lvl="1">
              <a:lnSpc>
                <a:spcPct val="170000"/>
              </a:lnSpc>
            </a:pPr>
            <a:r>
              <a:rPr lang="ko-KR" altLang="en-US" dirty="0"/>
              <a:t>준비물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ko-KR" altLang="en-US" dirty="0" err="1"/>
              <a:t>브레드</a:t>
            </a:r>
            <a:r>
              <a:rPr lang="ko-KR" altLang="en-US" dirty="0"/>
              <a:t> 보드</a:t>
            </a:r>
            <a:r>
              <a:rPr lang="en-US" altLang="ko-KR" dirty="0"/>
              <a:t>,</a:t>
            </a:r>
            <a:r>
              <a:rPr lang="ko-KR" altLang="en-US" dirty="0"/>
              <a:t> 저항</a:t>
            </a:r>
            <a:r>
              <a:rPr lang="en-US" altLang="ko-KR" dirty="0"/>
              <a:t>(10K</a:t>
            </a:r>
            <a:r>
              <a:rPr lang="ko-KR" altLang="en-US" dirty="0"/>
              <a:t> </a:t>
            </a:r>
            <a:r>
              <a:rPr lang="el-GR" altLang="ko-KR" dirty="0">
                <a:latin typeface="+mj-ea"/>
              </a:rPr>
              <a:t>Ω</a:t>
            </a:r>
            <a:r>
              <a:rPr lang="en-US" altLang="ko-KR" dirty="0"/>
              <a:t>) 1</a:t>
            </a:r>
            <a:r>
              <a:rPr lang="ko-KR" altLang="en-US" dirty="0"/>
              <a:t>개</a:t>
            </a:r>
            <a:r>
              <a:rPr lang="en-US" altLang="ko-KR" dirty="0"/>
              <a:t>, LED 1</a:t>
            </a:r>
            <a:r>
              <a:rPr lang="ko-KR" altLang="en-US" dirty="0"/>
              <a:t>개 </a:t>
            </a:r>
            <a:endParaRPr lang="en-US" altLang="ko-KR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3" t="13231" r="6534" b="27590"/>
          <a:stretch/>
        </p:blipFill>
        <p:spPr>
          <a:xfrm>
            <a:off x="160134" y="3580501"/>
            <a:ext cx="2738517" cy="193880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09" t="11668" r="11920" b="12857"/>
          <a:stretch/>
        </p:blipFill>
        <p:spPr>
          <a:xfrm>
            <a:off x="5576607" y="3681652"/>
            <a:ext cx="1873251" cy="161567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5637" y="3523061"/>
            <a:ext cx="1768363" cy="193286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14" t="20797" r="11745" b="15564"/>
          <a:stretch/>
        </p:blipFill>
        <p:spPr>
          <a:xfrm>
            <a:off x="3278199" y="3808847"/>
            <a:ext cx="2068950" cy="1361287"/>
          </a:xfrm>
          <a:prstGeom prst="rect">
            <a:avLst/>
          </a:prstGeom>
        </p:spPr>
      </p:pic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2007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8237444" cy="898898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dirty="0"/>
              <a:t>Fritzing</a:t>
            </a:r>
            <a:endParaRPr lang="ko-KR" altLang="en-US" sz="28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29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814" y="2033261"/>
            <a:ext cx="8960112" cy="4040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896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673099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스위치의 이해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628649" y="1143001"/>
            <a:ext cx="8239125" cy="13335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97" t="22929" r="8348" b="15548"/>
          <a:stretch/>
        </p:blipFill>
        <p:spPr>
          <a:xfrm>
            <a:off x="357378" y="3368842"/>
            <a:ext cx="4249870" cy="2548212"/>
          </a:xfrm>
          <a:prstGeom prst="rect">
            <a:avLst/>
          </a:prstGeom>
        </p:spPr>
      </p:pic>
      <p:sp>
        <p:nvSpPr>
          <p:cNvPr id="8" name="내용 개체 틀 2"/>
          <p:cNvSpPr txBox="1">
            <a:spLocks/>
          </p:cNvSpPr>
          <p:nvPr/>
        </p:nvSpPr>
        <p:spPr>
          <a:xfrm>
            <a:off x="628650" y="1374016"/>
            <a:ext cx="7886700" cy="102702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스위치 </a:t>
            </a:r>
            <a:r>
              <a:rPr lang="en-US" altLang="ko-KR" dirty="0"/>
              <a:t>: </a:t>
            </a:r>
            <a:r>
              <a:rPr lang="ko-KR" altLang="en-US" dirty="0" err="1"/>
              <a:t>푸시</a:t>
            </a:r>
            <a:r>
              <a:rPr lang="ko-KR" altLang="en-US" dirty="0"/>
              <a:t> 버튼</a:t>
            </a:r>
            <a:endParaRPr lang="en-US" altLang="ko-KR" dirty="0"/>
          </a:p>
          <a:p>
            <a:pPr lvl="1"/>
            <a:r>
              <a:rPr lang="ko-KR" altLang="en-US" dirty="0" err="1"/>
              <a:t>택</a:t>
            </a:r>
            <a:r>
              <a:rPr lang="ko-KR" altLang="en-US" dirty="0" err="1" smtClean="0"/>
              <a:t>트</a:t>
            </a:r>
            <a:r>
              <a:rPr lang="ko-KR" altLang="en-US" dirty="0" smtClean="0"/>
              <a:t> 스위치</a:t>
            </a:r>
            <a:r>
              <a:rPr lang="en-US" altLang="ko-KR" dirty="0" smtClean="0"/>
              <a:t>(Tact Switch)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3970" y="2707516"/>
            <a:ext cx="3371380" cy="3475021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9536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8237444" cy="898898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 dirty="0"/>
              <a:t>스케치 프로그래밍</a:t>
            </a: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323B853A-A32E-0C42-A68E-31658A3D76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956" y="1126394"/>
            <a:ext cx="5233307" cy="5550477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30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559956" y="2592659"/>
            <a:ext cx="3434991" cy="284356"/>
          </a:xfrm>
          <a:prstGeom prst="rect">
            <a:avLst/>
          </a:prstGeom>
          <a:noFill/>
          <a:ln w="28575">
            <a:solidFill>
              <a:srgbClr val="F8030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559955" y="5114693"/>
            <a:ext cx="4116016" cy="1302834"/>
          </a:xfrm>
          <a:prstGeom prst="rect">
            <a:avLst/>
          </a:prstGeom>
          <a:noFill/>
          <a:ln w="28575">
            <a:solidFill>
              <a:srgbClr val="F8030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0893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8237444" cy="898898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 dirty="0"/>
              <a:t>실제 회로 작동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5" t="3969" r="91" b="2747"/>
          <a:stretch/>
        </p:blipFill>
        <p:spPr>
          <a:xfrm>
            <a:off x="563767" y="1231221"/>
            <a:ext cx="7961452" cy="5626779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6252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673099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스위치의 회로 및 원리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628649" y="1143001"/>
            <a:ext cx="8239125" cy="13335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628649" y="1296240"/>
            <a:ext cx="8084697" cy="102702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버튼을 누르지 않을 경우 </a:t>
            </a:r>
            <a:r>
              <a:rPr lang="en-US" altLang="ko-KR" dirty="0"/>
              <a:t>: (1-2</a:t>
            </a:r>
            <a:r>
              <a:rPr lang="ko-KR" altLang="en-US" dirty="0"/>
              <a:t>번</a:t>
            </a:r>
            <a:r>
              <a:rPr lang="en-US" altLang="ko-KR" dirty="0"/>
              <a:t>), (3-4</a:t>
            </a:r>
            <a:r>
              <a:rPr lang="ko-KR" altLang="en-US" dirty="0"/>
              <a:t>번</a:t>
            </a:r>
            <a:r>
              <a:rPr lang="en-US" altLang="ko-KR" dirty="0"/>
              <a:t>)</a:t>
            </a:r>
            <a:r>
              <a:rPr lang="ko-KR" altLang="en-US" dirty="0"/>
              <a:t> 연결</a:t>
            </a:r>
            <a:endParaRPr lang="en-US" altLang="ko-KR" dirty="0"/>
          </a:p>
          <a:p>
            <a:r>
              <a:rPr lang="ko-KR" altLang="en-US" dirty="0"/>
              <a:t>버튼을 누를 경우 </a:t>
            </a:r>
            <a:r>
              <a:rPr lang="en-US" altLang="ko-KR" dirty="0"/>
              <a:t>: 4</a:t>
            </a:r>
            <a:r>
              <a:rPr lang="ko-KR" altLang="en-US" dirty="0"/>
              <a:t>개의 다리가 모두 연결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516" y="2857780"/>
            <a:ext cx="6592155" cy="3609205"/>
          </a:xfrm>
          <a:prstGeom prst="rect">
            <a:avLst/>
          </a:prstGeom>
        </p:spPr>
      </p:pic>
      <p:grpSp>
        <p:nvGrpSpPr>
          <p:cNvPr id="15" name="그룹 14"/>
          <p:cNvGrpSpPr/>
          <p:nvPr/>
        </p:nvGrpSpPr>
        <p:grpSpPr>
          <a:xfrm>
            <a:off x="2097741" y="3460377"/>
            <a:ext cx="1550894" cy="2474259"/>
            <a:chOff x="2017059" y="3415553"/>
            <a:chExt cx="1317812" cy="1981200"/>
          </a:xfrm>
        </p:grpSpPr>
        <p:cxnSp>
          <p:nvCxnSpPr>
            <p:cNvPr id="6" name="직선 연결선 5"/>
            <p:cNvCxnSpPr/>
            <p:nvPr/>
          </p:nvCxnSpPr>
          <p:spPr>
            <a:xfrm>
              <a:off x="2017059" y="3415553"/>
              <a:ext cx="17929" cy="1981200"/>
            </a:xfrm>
            <a:prstGeom prst="line">
              <a:avLst/>
            </a:prstGeom>
            <a:ln w="76200">
              <a:solidFill>
                <a:srgbClr val="144AE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/>
            <p:cNvCxnSpPr/>
            <p:nvPr/>
          </p:nvCxnSpPr>
          <p:spPr>
            <a:xfrm>
              <a:off x="3299012" y="3415553"/>
              <a:ext cx="17929" cy="1981200"/>
            </a:xfrm>
            <a:prstGeom prst="line">
              <a:avLst/>
            </a:prstGeom>
            <a:ln w="76200">
              <a:solidFill>
                <a:srgbClr val="144AE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/>
            <p:cNvCxnSpPr/>
            <p:nvPr/>
          </p:nvCxnSpPr>
          <p:spPr>
            <a:xfrm>
              <a:off x="2017059" y="4406153"/>
              <a:ext cx="444636" cy="0"/>
            </a:xfrm>
            <a:prstGeom prst="line">
              <a:avLst/>
            </a:prstGeom>
            <a:ln w="76200">
              <a:solidFill>
                <a:srgbClr val="144AE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/>
            <p:cNvCxnSpPr/>
            <p:nvPr/>
          </p:nvCxnSpPr>
          <p:spPr>
            <a:xfrm>
              <a:off x="2890235" y="4406153"/>
              <a:ext cx="444636" cy="0"/>
            </a:xfrm>
            <a:prstGeom prst="line">
              <a:avLst/>
            </a:prstGeom>
            <a:ln w="76200">
              <a:solidFill>
                <a:srgbClr val="144AE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/>
            <p:cNvCxnSpPr/>
            <p:nvPr/>
          </p:nvCxnSpPr>
          <p:spPr>
            <a:xfrm flipH="1">
              <a:off x="2419967" y="4195483"/>
              <a:ext cx="439271" cy="219635"/>
            </a:xfrm>
            <a:prstGeom prst="line">
              <a:avLst/>
            </a:prstGeom>
            <a:ln w="76200">
              <a:solidFill>
                <a:srgbClr val="144AE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슬라이드 번호 개체 틀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4722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673099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스위치 </a:t>
            </a:r>
            <a:r>
              <a:rPr lang="ko-KR" altLang="en-US" dirty="0" err="1"/>
              <a:t>브레드보드</a:t>
            </a:r>
            <a:r>
              <a:rPr lang="ko-KR" altLang="en-US" dirty="0"/>
              <a:t> 꼽기</a:t>
            </a:r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628649" y="1143001"/>
            <a:ext cx="8239125" cy="13335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11" b="700"/>
          <a:stretch/>
        </p:blipFill>
        <p:spPr>
          <a:xfrm>
            <a:off x="1553792" y="1577102"/>
            <a:ext cx="6153293" cy="4469408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3576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pinMode</a:t>
            </a:r>
            <a:r>
              <a:rPr lang="en-US" altLang="ko-KR" dirty="0" smtClean="0">
                <a:latin typeface="+mj-ea"/>
              </a:rPr>
              <a:t>(</a:t>
            </a:r>
            <a:r>
              <a:rPr lang="en-US" altLang="ko-KR" i="1" dirty="0" err="1" smtClean="0">
                <a:latin typeface="+mj-ea"/>
              </a:rPr>
              <a:t>pin_no</a:t>
            </a:r>
            <a:r>
              <a:rPr lang="en-US" altLang="ko-KR" dirty="0" smtClean="0">
                <a:latin typeface="+mj-ea"/>
              </a:rPr>
              <a:t>, </a:t>
            </a:r>
            <a:r>
              <a:rPr lang="en-US" altLang="ko-KR" i="1" dirty="0" smtClean="0">
                <a:latin typeface="+mj-ea"/>
              </a:rPr>
              <a:t>mode</a:t>
            </a:r>
            <a:r>
              <a:rPr lang="en-US" altLang="ko-KR" dirty="0" smtClean="0">
                <a:latin typeface="+mj-ea"/>
              </a:rPr>
              <a:t>)</a:t>
            </a:r>
            <a:endParaRPr lang="ko-KR" altLang="en-US" dirty="0">
              <a:latin typeface="+mj-ea"/>
            </a:endParaRPr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628650" y="1825625"/>
            <a:ext cx="7886700" cy="235866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지정한 핀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pin_no</a:t>
            </a:r>
            <a:r>
              <a:rPr lang="en-US" altLang="ko-KR" dirty="0" smtClean="0"/>
              <a:t>)</a:t>
            </a:r>
            <a:r>
              <a:rPr lang="ko-KR" altLang="en-US" dirty="0" smtClean="0"/>
              <a:t>이 </a:t>
            </a:r>
            <a:r>
              <a:rPr lang="ko-KR" altLang="en-US" b="1" dirty="0" smtClean="0"/>
              <a:t>입력</a:t>
            </a:r>
            <a:r>
              <a:rPr lang="ko-KR" altLang="en-US" dirty="0" smtClean="0"/>
              <a:t> 또는 </a:t>
            </a:r>
            <a:r>
              <a:rPr lang="ko-KR" altLang="en-US" b="1" dirty="0" smtClean="0"/>
              <a:t>출력</a:t>
            </a:r>
            <a:r>
              <a:rPr lang="ko-KR" altLang="en-US" dirty="0" smtClean="0"/>
              <a:t>으로 동작하도록 설정</a:t>
            </a:r>
            <a:endParaRPr lang="en-US" altLang="ko-KR" dirty="0" smtClean="0"/>
          </a:p>
          <a:p>
            <a:r>
              <a:rPr lang="ko-KR" altLang="en-US" dirty="0" smtClean="0"/>
              <a:t>사용 예</a:t>
            </a:r>
            <a:r>
              <a:rPr lang="en-US" altLang="ko-KR" dirty="0" smtClean="0"/>
              <a:t>)</a:t>
            </a:r>
          </a:p>
          <a:p>
            <a:pPr lvl="1"/>
            <a:r>
              <a:rPr lang="en-US" altLang="ko-KR" dirty="0" err="1" smtClean="0"/>
              <a:t>pinMode</a:t>
            </a:r>
            <a:r>
              <a:rPr lang="en-US" altLang="ko-KR" dirty="0" smtClean="0"/>
              <a:t>(4, </a:t>
            </a:r>
            <a:r>
              <a:rPr lang="en-US" altLang="ko-KR" b="1" dirty="0" smtClean="0"/>
              <a:t>OUTPUT</a:t>
            </a:r>
            <a:r>
              <a:rPr lang="en-US" altLang="ko-KR" dirty="0" smtClean="0"/>
              <a:t>); </a:t>
            </a:r>
            <a:r>
              <a:rPr lang="en-US" altLang="ko-KR" dirty="0" smtClean="0">
                <a:solidFill>
                  <a:schemeClr val="accent1">
                    <a:lumMod val="75000"/>
                  </a:schemeClr>
                </a:solidFill>
              </a:rPr>
              <a:t>//4</a:t>
            </a:r>
            <a:r>
              <a:rPr lang="ko-KR" altLang="en-US" dirty="0" smtClean="0">
                <a:solidFill>
                  <a:schemeClr val="accent1">
                    <a:lumMod val="75000"/>
                  </a:schemeClr>
                </a:solidFill>
              </a:rPr>
              <a:t>번 핀을 </a:t>
            </a:r>
            <a:r>
              <a:rPr lang="ko-KR" altLang="en-US" b="1" dirty="0" err="1" smtClean="0">
                <a:solidFill>
                  <a:schemeClr val="accent1">
                    <a:lumMod val="75000"/>
                  </a:schemeClr>
                </a:solidFill>
              </a:rPr>
              <a:t>출력모드</a:t>
            </a:r>
            <a:r>
              <a:rPr lang="ko-KR" altLang="en-US" dirty="0" err="1" smtClean="0">
                <a:solidFill>
                  <a:schemeClr val="accent1">
                    <a:lumMod val="75000"/>
                  </a:schemeClr>
                </a:solidFill>
              </a:rPr>
              <a:t>로</a:t>
            </a:r>
            <a:r>
              <a:rPr lang="ko-KR" altLang="en-US" dirty="0" smtClean="0">
                <a:solidFill>
                  <a:schemeClr val="accent1">
                    <a:lumMod val="75000"/>
                  </a:schemeClr>
                </a:solidFill>
              </a:rPr>
              <a:t> 설정</a:t>
            </a:r>
            <a:endParaRPr lang="en-US" altLang="ko-KR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lvl="1"/>
            <a:r>
              <a:rPr lang="en-US" altLang="ko-KR" dirty="0" err="1" smtClean="0"/>
              <a:t>pinMode</a:t>
            </a:r>
            <a:r>
              <a:rPr lang="en-US" altLang="ko-KR" dirty="0" smtClean="0"/>
              <a:t>(7, </a:t>
            </a:r>
            <a:r>
              <a:rPr lang="en-US" altLang="ko-KR" b="1" dirty="0" smtClean="0"/>
              <a:t>INPUT</a:t>
            </a:r>
            <a:r>
              <a:rPr lang="en-US" altLang="ko-KR" dirty="0" smtClean="0"/>
              <a:t>);    </a:t>
            </a:r>
            <a:r>
              <a:rPr lang="en-US" altLang="ko-KR" dirty="0" smtClean="0">
                <a:solidFill>
                  <a:schemeClr val="accent1">
                    <a:lumMod val="75000"/>
                  </a:schemeClr>
                </a:solidFill>
              </a:rPr>
              <a:t>//7</a:t>
            </a:r>
            <a:r>
              <a:rPr lang="ko-KR" altLang="en-US" dirty="0" smtClean="0">
                <a:solidFill>
                  <a:schemeClr val="accent1">
                    <a:lumMod val="75000"/>
                  </a:schemeClr>
                </a:solidFill>
              </a:rPr>
              <a:t>번 핀을 </a:t>
            </a:r>
            <a:r>
              <a:rPr lang="ko-KR" altLang="en-US" dirty="0" err="1" smtClean="0">
                <a:solidFill>
                  <a:schemeClr val="accent1">
                    <a:lumMod val="75000"/>
                  </a:schemeClr>
                </a:solidFill>
              </a:rPr>
              <a:t>입력모드로</a:t>
            </a:r>
            <a:r>
              <a:rPr lang="ko-KR" altLang="en-US" dirty="0" smtClean="0">
                <a:solidFill>
                  <a:schemeClr val="accent1">
                    <a:lumMod val="75000"/>
                  </a:schemeClr>
                </a:solidFill>
              </a:rPr>
              <a:t> 설정</a:t>
            </a:r>
            <a:endParaRPr lang="en-US" altLang="ko-KR" dirty="0" smtClean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2413" y="45524"/>
            <a:ext cx="2137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>
                <a:solidFill>
                  <a:schemeClr val="bg1">
                    <a:lumMod val="65000"/>
                  </a:schemeClr>
                </a:solidFill>
              </a:rPr>
              <a:t>아두이노</a:t>
            </a:r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</a:rPr>
              <a:t> 기본 함수</a:t>
            </a:r>
            <a:endParaRPr lang="ko-KR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70974" y="4374489"/>
            <a:ext cx="7973025" cy="175432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b="1" dirty="0" err="1" smtClean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ledPin</a:t>
            </a:r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7;	</a:t>
            </a:r>
            <a:r>
              <a:rPr lang="en-US" altLang="ko-KR" dirty="0" smtClean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ko-KR" altLang="en-US" dirty="0" smtClean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핀 번호를 변수에 지정하여 활용</a:t>
            </a:r>
            <a:endParaRPr lang="en-US" altLang="ko-KR" dirty="0" smtClean="0">
              <a:solidFill>
                <a:schemeClr val="accent1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altLang="ko-KR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void setup()</a:t>
            </a:r>
          </a:p>
          <a:p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altLang="ko-KR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pinMode</a:t>
            </a:r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ko-KR" b="1" dirty="0" err="1" smtClean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ledPin</a:t>
            </a:r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ko-KR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INPUT</a:t>
            </a:r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r>
              <a:rPr lang="en-US" altLang="ko-KR" dirty="0" smtClean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//</a:t>
            </a:r>
            <a:r>
              <a:rPr lang="en-US" altLang="ko-KR" dirty="0" err="1" smtClean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ledPin</a:t>
            </a:r>
            <a:r>
              <a:rPr lang="en-US" altLang="ko-KR" dirty="0" smtClean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(7)</a:t>
            </a:r>
            <a:r>
              <a:rPr lang="ko-KR" altLang="en-US" dirty="0" smtClean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을</a:t>
            </a:r>
            <a:r>
              <a:rPr lang="en-US" altLang="ko-KR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ko-KR" altLang="en-US" dirty="0" smtClean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입력으로 지정</a:t>
            </a:r>
            <a:endParaRPr lang="en-US" altLang="ko-KR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altLang="ko-KR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2668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 bldLvl="5"/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digitalRead</a:t>
            </a:r>
            <a:r>
              <a:rPr lang="en-US" altLang="ko-KR" dirty="0" smtClean="0">
                <a:latin typeface="+mj-ea"/>
              </a:rPr>
              <a:t>(</a:t>
            </a:r>
            <a:r>
              <a:rPr lang="en-US" altLang="ko-KR" i="1" dirty="0" err="1" smtClean="0">
                <a:latin typeface="+mj-ea"/>
              </a:rPr>
              <a:t>pin_no</a:t>
            </a:r>
            <a:r>
              <a:rPr lang="en-US" altLang="ko-KR" dirty="0" smtClean="0">
                <a:latin typeface="+mj-ea"/>
              </a:rPr>
              <a:t>)</a:t>
            </a:r>
            <a:endParaRPr lang="ko-KR" altLang="en-US" dirty="0">
              <a:latin typeface="+mj-ea"/>
            </a:endParaRPr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628650" y="1825625"/>
            <a:ext cx="7886700" cy="235866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지정한 핀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pin_no</a:t>
            </a:r>
            <a:r>
              <a:rPr lang="en-US" altLang="ko-KR" dirty="0" smtClean="0"/>
              <a:t>)</a:t>
            </a:r>
            <a:r>
              <a:rPr lang="ko-KR" altLang="en-US" dirty="0" smtClean="0"/>
              <a:t>으로부터 값을 </a:t>
            </a:r>
            <a:r>
              <a:rPr lang="ko-KR" altLang="en-US" dirty="0" err="1" smtClean="0"/>
              <a:t>읽어옴</a:t>
            </a:r>
            <a:endParaRPr lang="ko-KR" altLang="en-US" dirty="0" smtClean="0"/>
          </a:p>
          <a:p>
            <a:r>
              <a:rPr lang="ko-KR" altLang="en-US" dirty="0" err="1" smtClean="0"/>
              <a:t>반환값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HIGH(1)</a:t>
            </a:r>
          </a:p>
          <a:p>
            <a:pPr lvl="1"/>
            <a:r>
              <a:rPr lang="en-US" altLang="ko-KR" dirty="0" smtClean="0"/>
              <a:t>LOW(0)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2413" y="45524"/>
            <a:ext cx="2137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>
                <a:solidFill>
                  <a:schemeClr val="bg1">
                    <a:lumMod val="65000"/>
                  </a:schemeClr>
                </a:solidFill>
              </a:rPr>
              <a:t>아두이노</a:t>
            </a:r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</a:rPr>
              <a:t> 기본 함수</a:t>
            </a:r>
            <a:endParaRPr lang="ko-KR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79142" y="4374489"/>
            <a:ext cx="8764858" cy="175432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b="1" dirty="0" err="1" smtClean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ledPin</a:t>
            </a:r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7;	</a:t>
            </a:r>
            <a:r>
              <a:rPr lang="en-US" altLang="ko-KR" dirty="0" smtClean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ko-KR" altLang="en-US" dirty="0" smtClean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핀 번호를 변수에 지정하여 활용</a:t>
            </a:r>
            <a:endParaRPr lang="en-US" altLang="ko-KR" dirty="0" smtClean="0">
              <a:solidFill>
                <a:schemeClr val="accent1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altLang="ko-KR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void loop()</a:t>
            </a:r>
          </a:p>
          <a:p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value=</a:t>
            </a:r>
            <a:r>
              <a:rPr lang="en-US" altLang="ko-KR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digitalRead</a:t>
            </a:r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ko-KR" b="1" dirty="0" err="1" smtClean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ledPin</a:t>
            </a:r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r>
              <a:rPr lang="en-US" altLang="ko-KR" dirty="0" smtClean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//7</a:t>
            </a:r>
            <a:r>
              <a:rPr lang="ko-KR" altLang="en-US" dirty="0" err="1" smtClean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번핀의</a:t>
            </a:r>
            <a:r>
              <a:rPr lang="ko-KR" altLang="en-US" dirty="0" smtClean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값을 읽어</a:t>
            </a:r>
            <a:r>
              <a:rPr lang="en-US" altLang="ko-KR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ko-KR" altLang="en-US" dirty="0" smtClean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변수 </a:t>
            </a:r>
            <a:r>
              <a:rPr lang="en-US" altLang="ko-KR" dirty="0" err="1" smtClean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ko-KR" altLang="en-US" dirty="0" smtClean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에 저장</a:t>
            </a:r>
            <a:endParaRPr lang="en-US" altLang="ko-KR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altLang="ko-KR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0128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 bldLvl="5"/>
      <p:bldP spid="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내용 개체 틀 2"/>
          <p:cNvSpPr txBox="1">
            <a:spLocks/>
          </p:cNvSpPr>
          <p:nvPr/>
        </p:nvSpPr>
        <p:spPr>
          <a:xfrm>
            <a:off x="628650" y="701675"/>
            <a:ext cx="8239125" cy="13335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/>
          </a:p>
          <a:p>
            <a:r>
              <a:rPr lang="en-US" altLang="ko-KR" dirty="0"/>
              <a:t>GND(0: LOW)  </a:t>
            </a:r>
            <a:r>
              <a:rPr lang="ko-KR" altLang="en-US" dirty="0"/>
              <a:t>읽기  </a:t>
            </a:r>
            <a:r>
              <a:rPr lang="en-US" altLang="ko-KR" dirty="0"/>
              <a:t> </a:t>
            </a:r>
          </a:p>
          <a:p>
            <a:pPr lvl="1"/>
            <a:r>
              <a:rPr lang="en-US" altLang="ko-KR" dirty="0" err="1"/>
              <a:t>pinMode</a:t>
            </a:r>
            <a:r>
              <a:rPr lang="en-US" altLang="ko-KR" dirty="0"/>
              <a:t>(7, INPUT)</a:t>
            </a:r>
          </a:p>
          <a:p>
            <a:pPr lvl="1"/>
            <a:r>
              <a:rPr lang="en-US" altLang="ko-KR" dirty="0" err="1"/>
              <a:t>digitalRead</a:t>
            </a:r>
            <a:r>
              <a:rPr lang="en-US" altLang="ko-KR" dirty="0"/>
              <a:t>(7)</a:t>
            </a:r>
          </a:p>
          <a:p>
            <a:pPr lvl="1"/>
            <a:endParaRPr lang="ko-KR" altLang="en-US" dirty="0"/>
          </a:p>
        </p:txBody>
      </p:sp>
      <p:pic>
        <p:nvPicPr>
          <p:cNvPr id="18" name="그림 17" descr="전자기기, 회로이(가) 표시된 사진&#10;&#10;자동 생성된 설명">
            <a:extLst>
              <a:ext uri="{FF2B5EF4-FFF2-40B4-BE49-F238E27FC236}">
                <a16:creationId xmlns:a16="http://schemas.microsoft.com/office/drawing/2014/main" id="{D7BDF426-0F3C-494A-8C9F-2D3B68D6B9D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4" r="1" b="53148"/>
          <a:stretch/>
        </p:blipFill>
        <p:spPr>
          <a:xfrm>
            <a:off x="1683276" y="2787457"/>
            <a:ext cx="5232733" cy="3783502"/>
          </a:xfrm>
          <a:prstGeom prst="rect">
            <a:avLst/>
          </a:prstGeom>
        </p:spPr>
      </p:pic>
      <p:sp>
        <p:nvSpPr>
          <p:cNvPr id="4" name="제목 1"/>
          <p:cNvSpPr txBox="1">
            <a:spLocks/>
          </p:cNvSpPr>
          <p:nvPr/>
        </p:nvSpPr>
        <p:spPr>
          <a:xfrm>
            <a:off x="628650" y="365126"/>
            <a:ext cx="7886700" cy="6730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/>
              <a:t>디지털 입력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6706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내용 개체 틀 2"/>
          <p:cNvSpPr txBox="1">
            <a:spLocks/>
          </p:cNvSpPr>
          <p:nvPr/>
        </p:nvSpPr>
        <p:spPr>
          <a:xfrm>
            <a:off x="-262339" y="310263"/>
            <a:ext cx="8239125" cy="92739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ko-KR" altLang="en-US" dirty="0"/>
              <a:t>스케치</a:t>
            </a:r>
            <a:r>
              <a:rPr lang="en-US" altLang="ko-KR" dirty="0"/>
              <a:t>, </a:t>
            </a:r>
            <a:r>
              <a:rPr lang="ko-KR" altLang="en-US" dirty="0"/>
              <a:t>시리얼 모니터 확인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308" b="53976"/>
          <a:stretch/>
        </p:blipFill>
        <p:spPr>
          <a:xfrm>
            <a:off x="565332" y="1077256"/>
            <a:ext cx="7411454" cy="5229213"/>
          </a:xfrm>
          <a:prstGeom prst="rect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489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15655</TotalTime>
  <Words>644</Words>
  <Application>Microsoft Office PowerPoint</Application>
  <PresentationFormat>화면 슬라이드 쇼(4:3)</PresentationFormat>
  <Paragraphs>161</Paragraphs>
  <Slides>31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37" baseType="lpstr">
      <vt:lpstr>맑은 고딕</vt:lpstr>
      <vt:lpstr>Arial</vt:lpstr>
      <vt:lpstr>Calibri</vt:lpstr>
      <vt:lpstr>Calibri Light</vt:lpstr>
      <vt:lpstr>Courier New</vt:lpstr>
      <vt:lpstr>Office 테마</vt:lpstr>
      <vt:lpstr>사물인터넷(IoT)  프로그래밍 기초</vt:lpstr>
      <vt:lpstr>목차</vt:lpstr>
      <vt:lpstr>스위치의 이해 </vt:lpstr>
      <vt:lpstr>스위치의 회로 및 원리 </vt:lpstr>
      <vt:lpstr>스위치 브레드보드 꼽기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플로팅 현상 해결방안</vt:lpstr>
      <vt:lpstr>풀업(PULL UP), 풀다운(PULL DOWN) 저항</vt:lpstr>
      <vt:lpstr>풀다운(PULL DOWN) 저항</vt:lpstr>
      <vt:lpstr>PULL DOWN</vt:lpstr>
      <vt:lpstr>스케치 프로그래밍</vt:lpstr>
      <vt:lpstr>풀업(PULL UP) 저항</vt:lpstr>
      <vt:lpstr>PULL UP</vt:lpstr>
      <vt:lpstr>스케치 프로그래밍</vt:lpstr>
      <vt:lpstr>내부 풀업(INPUT_PULLUP) 저항</vt:lpstr>
      <vt:lpstr>PowerPoint 프레젠테이션</vt:lpstr>
      <vt:lpstr>INPUT_PULLUP으로 내부LED(13번) ON/OFF</vt:lpstr>
      <vt:lpstr>스케치 프로그래밍</vt:lpstr>
      <vt:lpstr>PowerPoint 프레젠테이션</vt:lpstr>
      <vt:lpstr>Fritzing</vt:lpstr>
      <vt:lpstr>스케치 프로그래밍</vt:lpstr>
      <vt:lpstr>실제 회로 작동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사물인터넷(IoT)</dc:title>
  <dc:creator>Windows 사용자</dc:creator>
  <cp:lastModifiedBy>jinsook</cp:lastModifiedBy>
  <cp:revision>227</cp:revision>
  <cp:lastPrinted>2019-03-22T07:19:52Z</cp:lastPrinted>
  <dcterms:created xsi:type="dcterms:W3CDTF">2019-02-21T14:11:08Z</dcterms:created>
  <dcterms:modified xsi:type="dcterms:W3CDTF">2019-03-26T05:32:24Z</dcterms:modified>
</cp:coreProperties>
</file>